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2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960A4-E1FF-4397-9126-6C1E961739DF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F57-4413-44C3-A34E-79F1684D7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52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F57-4413-44C3-A34E-79F1684D778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17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7341" y="592582"/>
            <a:ext cx="10637316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D3D3D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1C1C1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D3D3D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D3D3D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38200" y="1296924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0" y="380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220" y="90932"/>
            <a:ext cx="9290050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D3D3D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72" y="2131315"/>
            <a:ext cx="7902575" cy="2397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C1C1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4985"/>
            <a:ext cx="2317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99B6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if54321/capstone/blob/master/week1/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github.com/Asif54321/capstone/blob/master/week2/Exploring%20and%20Preparing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f54321/capstone/blob/master/week2/SQL%20Notebook.ipynb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u-gb.dataplatform.cloud.ibm.com/analytics/notebooks/v2/5a16c55e-134b-4b8e-94c3-69f0319adc62/view?access_token=b54e1f68747137307d64f57fad9cc26962e5d9bef2ebc5512db7ffd97a358e36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f54321/capstone/tree/master/week3/dash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f54321/capstone/blob/master/week4/Machine%20Learning%20Prediction.ipynb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0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en.wikipedia.org/w/index.php?title=List_of_Falcon_9_and_Falcon_Heavy_launches&amp;oldid=10276869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f54321/capston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sif24.pythonanywhere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github.com/Asif54321/capstone/blob/master/week1/collecting_data.ipynb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hyperlink" Target="https://github.com/Asif54321/capston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github.com/Asif54321/capstone/blob/master/week1/collecting_data.ipynb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2880360" y="3648455"/>
              <a:ext cx="6431280" cy="0"/>
            </a:xfrm>
            <a:custGeom>
              <a:avLst/>
              <a:gdLst/>
              <a:ahLst/>
              <a:cxnLst/>
              <a:rect l="l" t="t" r="r" b="b"/>
              <a:pathLst>
                <a:path w="6431280">
                  <a:moveTo>
                    <a:pt x="0" y="0"/>
                  </a:moveTo>
                  <a:lnTo>
                    <a:pt x="6431280" y="0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63"/>
              <a:ext cx="2296667" cy="14356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0" y="3768852"/>
            <a:ext cx="12192000" cy="19813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4400" b="1" dirty="0">
                <a:solidFill>
                  <a:srgbClr val="F1F1F1"/>
                </a:solidFill>
                <a:latin typeface="Carlito"/>
                <a:cs typeface="Carlito"/>
              </a:rPr>
              <a:t>IBM </a:t>
            </a:r>
            <a:r>
              <a:rPr sz="4400" b="1" spc="-30" dirty="0">
                <a:solidFill>
                  <a:srgbClr val="F1F1F1"/>
                </a:solidFill>
                <a:latin typeface="Carlito"/>
                <a:cs typeface="Carlito"/>
              </a:rPr>
              <a:t>Data </a:t>
            </a:r>
            <a:r>
              <a:rPr sz="4400" b="1" dirty="0">
                <a:solidFill>
                  <a:srgbClr val="F1F1F1"/>
                </a:solidFill>
                <a:latin typeface="Carlito"/>
                <a:cs typeface="Carlito"/>
              </a:rPr>
              <a:t>Science </a:t>
            </a:r>
            <a:r>
              <a:rPr sz="4400" b="1" spc="-20" dirty="0">
                <a:solidFill>
                  <a:srgbClr val="F1F1F1"/>
                </a:solidFill>
                <a:latin typeface="Carlito"/>
                <a:cs typeface="Carlito"/>
              </a:rPr>
              <a:t>Capstone </a:t>
            </a:r>
            <a:r>
              <a:rPr sz="4400" b="1" spc="-10" dirty="0">
                <a:solidFill>
                  <a:srgbClr val="F1F1F1"/>
                </a:solidFill>
                <a:latin typeface="Carlito"/>
                <a:cs typeface="Carlito"/>
              </a:rPr>
              <a:t>Project </a:t>
            </a:r>
            <a:r>
              <a:rPr sz="4400" b="1" dirty="0">
                <a:solidFill>
                  <a:srgbClr val="F1F1F1"/>
                </a:solidFill>
                <a:latin typeface="Carlito"/>
                <a:cs typeface="Carlito"/>
              </a:rPr>
              <a:t>– </a:t>
            </a:r>
            <a:r>
              <a:rPr sz="4400" b="1" spc="-5" dirty="0">
                <a:solidFill>
                  <a:srgbClr val="F1F1F1"/>
                </a:solidFill>
                <a:latin typeface="Carlito"/>
                <a:cs typeface="Carlito"/>
              </a:rPr>
              <a:t>Space</a:t>
            </a:r>
            <a:r>
              <a:rPr sz="4400" b="1" spc="-25" dirty="0">
                <a:solidFill>
                  <a:srgbClr val="F1F1F1"/>
                </a:solidFill>
                <a:latin typeface="Carlito"/>
                <a:cs typeface="Carlito"/>
              </a:rPr>
              <a:t> </a:t>
            </a:r>
            <a:r>
              <a:rPr sz="4400" b="1" dirty="0" smtClean="0">
                <a:solidFill>
                  <a:srgbClr val="F1F1F1"/>
                </a:solidFill>
                <a:latin typeface="Carlito"/>
                <a:cs typeface="Carlito"/>
              </a:rPr>
              <a:t>X</a:t>
            </a:r>
            <a:r>
              <a:rPr lang="en-IN" sz="4400" b="1" dirty="0" smtClean="0">
                <a:solidFill>
                  <a:srgbClr val="F1F1F1"/>
                </a:solidFill>
                <a:latin typeface="Carlito"/>
                <a:cs typeface="Carlito"/>
              </a:rPr>
              <a:t> Prediction</a:t>
            </a:r>
            <a:endParaRPr sz="44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-2090" y="6218725"/>
            <a:ext cx="12192000" cy="646430"/>
          </a:xfrm>
          <a:custGeom>
            <a:avLst/>
            <a:gdLst/>
            <a:ahLst/>
            <a:cxnLst/>
            <a:rect l="l" t="t" r="r" b="b"/>
            <a:pathLst>
              <a:path w="12192000" h="646429">
                <a:moveTo>
                  <a:pt x="12192000" y="0"/>
                </a:moveTo>
                <a:lnTo>
                  <a:pt x="0" y="0"/>
                </a:lnTo>
                <a:lnTo>
                  <a:pt x="0" y="646175"/>
                </a:lnTo>
                <a:lnTo>
                  <a:pt x="12192000" y="646175"/>
                </a:lnTo>
                <a:lnTo>
                  <a:pt x="12192000" y="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6211823"/>
            <a:ext cx="12192000" cy="30841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245"/>
              </a:spcBef>
            </a:pPr>
            <a:r>
              <a:rPr lang="en-IN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rlito"/>
                <a:cs typeface="Carlito"/>
              </a:rPr>
              <a:t>MOHD ASIF ANSARI</a:t>
            </a:r>
            <a:endParaRPr sz="1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91571" y="6291071"/>
            <a:ext cx="1900427" cy="486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75818"/>
            <a:ext cx="309245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95"/>
              </a:lnSpc>
            </a:pPr>
            <a:r>
              <a:rPr sz="4000" spc="-25" dirty="0">
                <a:solidFill>
                  <a:srgbClr val="005392"/>
                </a:solidFill>
                <a:latin typeface="Carlito"/>
                <a:cs typeface="Carlito"/>
              </a:rPr>
              <a:t>Data</a:t>
            </a:r>
            <a:r>
              <a:rPr sz="4000" spc="-5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15" dirty="0">
                <a:solidFill>
                  <a:srgbClr val="005392"/>
                </a:solidFill>
                <a:latin typeface="Carlito"/>
                <a:cs typeface="Carlito"/>
              </a:rPr>
              <a:t>wrangling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3189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>
                <a:solidFill>
                  <a:srgbClr val="FFFFFF"/>
                </a:solidFill>
              </a:rPr>
              <a:t>Data</a:t>
            </a:r>
            <a:r>
              <a:rPr sz="4000" spc="-70" dirty="0">
                <a:solidFill>
                  <a:srgbClr val="FFFFFF"/>
                </a:solidFill>
              </a:rPr>
              <a:t> </a:t>
            </a:r>
            <a:r>
              <a:rPr sz="4000" spc="-25" dirty="0">
                <a:solidFill>
                  <a:srgbClr val="FFFFFF"/>
                </a:solidFill>
              </a:rPr>
              <a:t>Wrangling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435660" y="1394931"/>
            <a:ext cx="6611620" cy="2065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Introduction</a:t>
            </a:r>
            <a:endParaRPr sz="18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latin typeface="Carlito"/>
                <a:cs typeface="Carlito"/>
              </a:rPr>
              <a:t>In the </a:t>
            </a:r>
            <a:r>
              <a:rPr sz="1200" spc="-10" dirty="0">
                <a:latin typeface="Carlito"/>
                <a:cs typeface="Carlito"/>
              </a:rPr>
              <a:t>data </a:t>
            </a:r>
            <a:r>
              <a:rPr sz="1200" spc="-5" dirty="0">
                <a:latin typeface="Carlito"/>
                <a:cs typeface="Carlito"/>
              </a:rPr>
              <a:t>set, there are </a:t>
            </a:r>
            <a:r>
              <a:rPr sz="1200" spc="-10" dirty="0">
                <a:latin typeface="Carlito"/>
                <a:cs typeface="Carlito"/>
              </a:rPr>
              <a:t>several different </a:t>
            </a:r>
            <a:r>
              <a:rPr sz="1200" spc="-5" dirty="0">
                <a:latin typeface="Carlito"/>
                <a:cs typeface="Carlito"/>
              </a:rPr>
              <a:t>cases where </a:t>
            </a:r>
            <a:r>
              <a:rPr sz="1200" dirty="0">
                <a:latin typeface="Carlito"/>
                <a:cs typeface="Carlito"/>
              </a:rPr>
              <a:t>the </a:t>
            </a:r>
            <a:r>
              <a:rPr sz="1200" spc="-5" dirty="0">
                <a:latin typeface="Carlito"/>
                <a:cs typeface="Carlito"/>
              </a:rPr>
              <a:t>booster </a:t>
            </a:r>
            <a:r>
              <a:rPr sz="1200" dirty="0">
                <a:latin typeface="Carlito"/>
                <a:cs typeface="Carlito"/>
              </a:rPr>
              <a:t>did </a:t>
            </a:r>
            <a:r>
              <a:rPr sz="1200" spc="-5" dirty="0">
                <a:latin typeface="Carlito"/>
                <a:cs typeface="Carlito"/>
              </a:rPr>
              <a:t>not </a:t>
            </a:r>
            <a:r>
              <a:rPr sz="1200" dirty="0">
                <a:latin typeface="Carlito"/>
                <a:cs typeface="Carlito"/>
              </a:rPr>
              <a:t>land </a:t>
            </a:r>
            <a:r>
              <a:rPr sz="1200" spc="-10" dirty="0">
                <a:latin typeface="Carlito"/>
                <a:cs typeface="Carlito"/>
              </a:rPr>
              <a:t>successfully. </a:t>
            </a:r>
            <a:r>
              <a:rPr sz="1200" spc="-5" dirty="0">
                <a:latin typeface="Carlito"/>
                <a:cs typeface="Carlito"/>
              </a:rPr>
              <a:t>Sometimes </a:t>
            </a:r>
            <a:r>
              <a:rPr sz="1200" dirty="0">
                <a:latin typeface="Carlito"/>
                <a:cs typeface="Carlito"/>
              </a:rPr>
              <a:t>a  landing </a:t>
            </a:r>
            <a:r>
              <a:rPr sz="1200" spc="-10" dirty="0">
                <a:latin typeface="Carlito"/>
                <a:cs typeface="Carlito"/>
              </a:rPr>
              <a:t>was attempted </a:t>
            </a:r>
            <a:r>
              <a:rPr sz="1200" dirty="0">
                <a:latin typeface="Carlito"/>
                <a:cs typeface="Carlito"/>
              </a:rPr>
              <a:t>but </a:t>
            </a:r>
            <a:r>
              <a:rPr sz="1200" spc="-5" dirty="0">
                <a:latin typeface="Carlito"/>
                <a:cs typeface="Carlito"/>
              </a:rPr>
              <a:t>failed </a:t>
            </a:r>
            <a:r>
              <a:rPr sz="1200" dirty="0">
                <a:latin typeface="Carlito"/>
                <a:cs typeface="Carlito"/>
              </a:rPr>
              <a:t>due </a:t>
            </a:r>
            <a:r>
              <a:rPr sz="1200" spc="-5" dirty="0">
                <a:latin typeface="Carlito"/>
                <a:cs typeface="Carlito"/>
              </a:rPr>
              <a:t>to </a:t>
            </a:r>
            <a:r>
              <a:rPr sz="1200" dirty="0">
                <a:latin typeface="Carlito"/>
                <a:cs typeface="Carlito"/>
              </a:rPr>
              <a:t>an </a:t>
            </a:r>
            <a:r>
              <a:rPr sz="1200" spc="-5" dirty="0">
                <a:latin typeface="Carlito"/>
                <a:cs typeface="Carlito"/>
              </a:rPr>
              <a:t>accident; </a:t>
            </a:r>
            <a:r>
              <a:rPr sz="1200" spc="-10" dirty="0">
                <a:latin typeface="Carlito"/>
                <a:cs typeface="Carlito"/>
              </a:rPr>
              <a:t>for </a:t>
            </a:r>
            <a:r>
              <a:rPr sz="1200" spc="-5" dirty="0">
                <a:latin typeface="Carlito"/>
                <a:cs typeface="Carlito"/>
              </a:rPr>
              <a:t>example, </a:t>
            </a:r>
            <a:r>
              <a:rPr sz="1200" spc="-20" dirty="0">
                <a:latin typeface="Carlito"/>
                <a:cs typeface="Carlito"/>
              </a:rPr>
              <a:t>True </a:t>
            </a:r>
            <a:r>
              <a:rPr sz="1200" spc="-5" dirty="0">
                <a:latin typeface="Carlito"/>
                <a:cs typeface="Carlito"/>
              </a:rPr>
              <a:t>Ocean </a:t>
            </a:r>
            <a:r>
              <a:rPr sz="1200" dirty="0">
                <a:latin typeface="Carlito"/>
                <a:cs typeface="Carlito"/>
              </a:rPr>
              <a:t>means the mission </a:t>
            </a:r>
            <a:r>
              <a:rPr sz="1200" spc="-5" dirty="0">
                <a:latin typeface="Carlito"/>
                <a:cs typeface="Carlito"/>
              </a:rPr>
              <a:t>outcome  </a:t>
            </a:r>
            <a:r>
              <a:rPr sz="1200" spc="-10" dirty="0">
                <a:latin typeface="Carlito"/>
                <a:cs typeface="Carlito"/>
              </a:rPr>
              <a:t>was </a:t>
            </a:r>
            <a:r>
              <a:rPr sz="1200" spc="-5" dirty="0">
                <a:latin typeface="Carlito"/>
                <a:cs typeface="Carlito"/>
              </a:rPr>
              <a:t>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to </a:t>
            </a: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specific region of </a:t>
            </a:r>
            <a:r>
              <a:rPr sz="1200" dirty="0">
                <a:latin typeface="Carlito"/>
                <a:cs typeface="Carlito"/>
              </a:rPr>
              <a:t>the </a:t>
            </a:r>
            <a:r>
              <a:rPr sz="1200" spc="-5" dirty="0">
                <a:latin typeface="Carlito"/>
                <a:cs typeface="Carlito"/>
              </a:rPr>
              <a:t>ocean while </a:t>
            </a:r>
            <a:r>
              <a:rPr sz="1200" spc="-10" dirty="0">
                <a:latin typeface="Carlito"/>
                <a:cs typeface="Carlito"/>
              </a:rPr>
              <a:t>False </a:t>
            </a:r>
            <a:r>
              <a:rPr sz="1200" spc="-5" dirty="0">
                <a:latin typeface="Carlito"/>
                <a:cs typeface="Carlito"/>
              </a:rPr>
              <a:t>Ocean </a:t>
            </a:r>
            <a:r>
              <a:rPr sz="1200" dirty="0">
                <a:latin typeface="Carlito"/>
                <a:cs typeface="Carlito"/>
              </a:rPr>
              <a:t>means the mission </a:t>
            </a:r>
            <a:r>
              <a:rPr sz="1200" spc="-5" dirty="0">
                <a:latin typeface="Carlito"/>
                <a:cs typeface="Carlito"/>
              </a:rPr>
              <a:t>outcome  </a:t>
            </a:r>
            <a:r>
              <a:rPr sz="1200" spc="-10" dirty="0">
                <a:latin typeface="Carlito"/>
                <a:cs typeface="Carlito"/>
              </a:rPr>
              <a:t>was </a:t>
            </a:r>
            <a:r>
              <a:rPr sz="1200" spc="-5" dirty="0">
                <a:latin typeface="Carlito"/>
                <a:cs typeface="Carlito"/>
              </a:rPr>
              <a:t>unsuccessfully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to </a:t>
            </a: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specific region of </a:t>
            </a:r>
            <a:r>
              <a:rPr sz="1200" dirty="0">
                <a:latin typeface="Carlito"/>
                <a:cs typeface="Carlito"/>
              </a:rPr>
              <a:t>the </a:t>
            </a:r>
            <a:r>
              <a:rPr sz="1200" spc="-5" dirty="0">
                <a:latin typeface="Carlito"/>
                <a:cs typeface="Carlito"/>
              </a:rPr>
              <a:t>ocean. </a:t>
            </a:r>
            <a:r>
              <a:rPr sz="1200" spc="-20" dirty="0">
                <a:latin typeface="Carlito"/>
                <a:cs typeface="Carlito"/>
              </a:rPr>
              <a:t>True </a:t>
            </a:r>
            <a:r>
              <a:rPr sz="1200" spc="-10" dirty="0">
                <a:latin typeface="Carlito"/>
                <a:cs typeface="Carlito"/>
              </a:rPr>
              <a:t>RTLS </a:t>
            </a:r>
            <a:r>
              <a:rPr sz="1200" dirty="0">
                <a:latin typeface="Carlito"/>
                <a:cs typeface="Carlito"/>
              </a:rPr>
              <a:t>means the mission </a:t>
            </a:r>
            <a:r>
              <a:rPr sz="1200" spc="-5" dirty="0">
                <a:latin typeface="Carlito"/>
                <a:cs typeface="Carlito"/>
              </a:rPr>
              <a:t>outcome </a:t>
            </a:r>
            <a:r>
              <a:rPr sz="1200" spc="-10" dirty="0">
                <a:latin typeface="Carlito"/>
                <a:cs typeface="Carlito"/>
              </a:rPr>
              <a:t>was  </a:t>
            </a:r>
            <a:r>
              <a:rPr sz="1200" spc="-5" dirty="0">
                <a:latin typeface="Carlito"/>
                <a:cs typeface="Carlito"/>
              </a:rPr>
              <a:t>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to </a:t>
            </a: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ground </a:t>
            </a:r>
            <a:r>
              <a:rPr sz="1200" dirty="0">
                <a:latin typeface="Carlito"/>
                <a:cs typeface="Carlito"/>
              </a:rPr>
              <a:t>pad </a:t>
            </a:r>
            <a:r>
              <a:rPr sz="1200" spc="-10" dirty="0">
                <a:latin typeface="Carlito"/>
                <a:cs typeface="Carlito"/>
              </a:rPr>
              <a:t>False RTLS </a:t>
            </a:r>
            <a:r>
              <a:rPr sz="1200" dirty="0">
                <a:latin typeface="Carlito"/>
                <a:cs typeface="Carlito"/>
              </a:rPr>
              <a:t>means the mission </a:t>
            </a:r>
            <a:r>
              <a:rPr sz="1200" spc="-5" dirty="0">
                <a:latin typeface="Carlito"/>
                <a:cs typeface="Carlito"/>
              </a:rPr>
              <a:t>outcome </a:t>
            </a:r>
            <a:r>
              <a:rPr sz="1200" spc="-10" dirty="0">
                <a:latin typeface="Carlito"/>
                <a:cs typeface="Carlito"/>
              </a:rPr>
              <a:t>was </a:t>
            </a:r>
            <a:r>
              <a:rPr sz="1200" spc="-5" dirty="0">
                <a:latin typeface="Carlito"/>
                <a:cs typeface="Carlito"/>
              </a:rPr>
              <a:t>unsuccessfully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to </a:t>
            </a:r>
            <a:r>
              <a:rPr sz="1200" dirty="0">
                <a:latin typeface="Carlito"/>
                <a:cs typeface="Carlito"/>
              </a:rPr>
              <a:t>a  </a:t>
            </a:r>
            <a:r>
              <a:rPr sz="1200" spc="-5" dirty="0">
                <a:latin typeface="Carlito"/>
                <a:cs typeface="Carlito"/>
              </a:rPr>
              <a:t>ground </a:t>
            </a:r>
            <a:r>
              <a:rPr sz="1200" dirty="0">
                <a:latin typeface="Carlito"/>
                <a:cs typeface="Carlito"/>
              </a:rPr>
              <a:t>pad. </a:t>
            </a:r>
            <a:r>
              <a:rPr sz="1200" spc="-20" dirty="0">
                <a:latin typeface="Carlito"/>
                <a:cs typeface="Carlito"/>
              </a:rPr>
              <a:t>True </a:t>
            </a:r>
            <a:r>
              <a:rPr sz="1200" dirty="0">
                <a:latin typeface="Carlito"/>
                <a:cs typeface="Carlito"/>
              </a:rPr>
              <a:t>ASDS means the mission </a:t>
            </a:r>
            <a:r>
              <a:rPr sz="1200" spc="-5" dirty="0">
                <a:latin typeface="Carlito"/>
                <a:cs typeface="Carlito"/>
              </a:rPr>
              <a:t>outcome </a:t>
            </a:r>
            <a:r>
              <a:rPr sz="1200" spc="-10" dirty="0">
                <a:latin typeface="Carlito"/>
                <a:cs typeface="Carlito"/>
              </a:rPr>
              <a:t>was </a:t>
            </a:r>
            <a:r>
              <a:rPr sz="1200" spc="-5" dirty="0">
                <a:latin typeface="Carlito"/>
                <a:cs typeface="Carlito"/>
              </a:rPr>
              <a:t>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on </a:t>
            </a: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drone ship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False</a:t>
            </a:r>
            <a:endParaRPr sz="1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rlito"/>
                <a:cs typeface="Carlito"/>
              </a:rPr>
              <a:t>ASDS means the mission </a:t>
            </a:r>
            <a:r>
              <a:rPr sz="1200" spc="-5" dirty="0">
                <a:latin typeface="Carlito"/>
                <a:cs typeface="Carlito"/>
              </a:rPr>
              <a:t>outcome </a:t>
            </a:r>
            <a:r>
              <a:rPr sz="1200" spc="-10" dirty="0">
                <a:latin typeface="Carlito"/>
                <a:cs typeface="Carlito"/>
              </a:rPr>
              <a:t>was </a:t>
            </a:r>
            <a:r>
              <a:rPr sz="1200" spc="-5" dirty="0">
                <a:latin typeface="Carlito"/>
                <a:cs typeface="Carlito"/>
              </a:rPr>
              <a:t>unsuccessfully </a:t>
            </a:r>
            <a:r>
              <a:rPr sz="1200" dirty="0">
                <a:latin typeface="Carlito"/>
                <a:cs typeface="Carlito"/>
              </a:rPr>
              <a:t>landed </a:t>
            </a:r>
            <a:r>
              <a:rPr sz="1200" spc="-5" dirty="0">
                <a:latin typeface="Carlito"/>
                <a:cs typeface="Carlito"/>
              </a:rPr>
              <a:t>on </a:t>
            </a: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drone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ship.</a:t>
            </a: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arlito"/>
                <a:cs typeface="Carlito"/>
              </a:rPr>
              <a:t>We </a:t>
            </a:r>
            <a:r>
              <a:rPr sz="1200" dirty="0">
                <a:latin typeface="Carlito"/>
                <a:cs typeface="Carlito"/>
              </a:rPr>
              <a:t>mainly </a:t>
            </a:r>
            <a:r>
              <a:rPr sz="1200" spc="-10" dirty="0">
                <a:latin typeface="Carlito"/>
                <a:cs typeface="Carlito"/>
              </a:rPr>
              <a:t>convert </a:t>
            </a:r>
            <a:r>
              <a:rPr sz="1200" dirty="0">
                <a:latin typeface="Carlito"/>
                <a:cs typeface="Carlito"/>
              </a:rPr>
              <a:t>those </a:t>
            </a:r>
            <a:r>
              <a:rPr sz="1200" spc="-5" dirty="0">
                <a:latin typeface="Carlito"/>
                <a:cs typeface="Carlito"/>
              </a:rPr>
              <a:t>outcomes into </a:t>
            </a:r>
            <a:r>
              <a:rPr sz="1200" spc="-15" dirty="0">
                <a:latin typeface="Carlito"/>
                <a:cs typeface="Carlito"/>
              </a:rPr>
              <a:t>Training </a:t>
            </a:r>
            <a:r>
              <a:rPr sz="1200" dirty="0">
                <a:latin typeface="Carlito"/>
                <a:cs typeface="Carlito"/>
              </a:rPr>
              <a:t>Labels </a:t>
            </a:r>
            <a:r>
              <a:rPr sz="1200" spc="-5" dirty="0">
                <a:latin typeface="Carlito"/>
                <a:cs typeface="Carlito"/>
              </a:rPr>
              <a:t>with </a:t>
            </a:r>
            <a:r>
              <a:rPr sz="1200" dirty="0">
                <a:latin typeface="Carlito"/>
                <a:cs typeface="Carlito"/>
              </a:rPr>
              <a:t>1 means the </a:t>
            </a:r>
            <a:r>
              <a:rPr sz="1200" spc="-5" dirty="0">
                <a:latin typeface="Carlito"/>
                <a:cs typeface="Carlito"/>
              </a:rPr>
              <a:t>booster</a:t>
            </a:r>
            <a:r>
              <a:rPr sz="1200" spc="-8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successfully</a:t>
            </a:r>
            <a:endParaRPr sz="1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rlito"/>
                <a:cs typeface="Carlito"/>
              </a:rPr>
              <a:t>landed 0 means it </a:t>
            </a:r>
            <a:r>
              <a:rPr sz="1200" spc="-10" dirty="0">
                <a:latin typeface="Carlito"/>
                <a:cs typeface="Carlito"/>
              </a:rPr>
              <a:t>was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unsuccessful.</a:t>
            </a:r>
            <a:endParaRPr sz="1200" dirty="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2750" y="3908805"/>
            <a:ext cx="6790055" cy="835660"/>
            <a:chOff x="412750" y="3908805"/>
            <a:chExt cx="6790055" cy="835660"/>
          </a:xfrm>
        </p:grpSpPr>
        <p:sp>
          <p:nvSpPr>
            <p:cNvPr id="8" name="object 8"/>
            <p:cNvSpPr/>
            <p:nvPr/>
          </p:nvSpPr>
          <p:spPr>
            <a:xfrm>
              <a:off x="419100" y="3915155"/>
              <a:ext cx="6777355" cy="822960"/>
            </a:xfrm>
            <a:custGeom>
              <a:avLst/>
              <a:gdLst/>
              <a:ahLst/>
              <a:cxnLst/>
              <a:rect l="l" t="t" r="r" b="b"/>
              <a:pathLst>
                <a:path w="6777355" h="822960">
                  <a:moveTo>
                    <a:pt x="6694932" y="0"/>
                  </a:moveTo>
                  <a:lnTo>
                    <a:pt x="82295" y="0"/>
                  </a:lnTo>
                  <a:lnTo>
                    <a:pt x="50261" y="6465"/>
                  </a:lnTo>
                  <a:lnTo>
                    <a:pt x="24103" y="24098"/>
                  </a:lnTo>
                  <a:lnTo>
                    <a:pt x="6466" y="50256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6" y="772703"/>
                  </a:lnTo>
                  <a:lnTo>
                    <a:pt x="24103" y="798861"/>
                  </a:lnTo>
                  <a:lnTo>
                    <a:pt x="50261" y="816494"/>
                  </a:lnTo>
                  <a:lnTo>
                    <a:pt x="82295" y="822960"/>
                  </a:lnTo>
                  <a:lnTo>
                    <a:pt x="6694932" y="822960"/>
                  </a:lnTo>
                  <a:lnTo>
                    <a:pt x="6726971" y="816494"/>
                  </a:lnTo>
                  <a:lnTo>
                    <a:pt x="6753129" y="798861"/>
                  </a:lnTo>
                  <a:lnTo>
                    <a:pt x="6770762" y="772703"/>
                  </a:lnTo>
                  <a:lnTo>
                    <a:pt x="6777228" y="740664"/>
                  </a:lnTo>
                  <a:lnTo>
                    <a:pt x="6777228" y="82296"/>
                  </a:lnTo>
                  <a:lnTo>
                    <a:pt x="6770762" y="50256"/>
                  </a:lnTo>
                  <a:lnTo>
                    <a:pt x="6753129" y="24098"/>
                  </a:lnTo>
                  <a:lnTo>
                    <a:pt x="6726971" y="6465"/>
                  </a:lnTo>
                  <a:lnTo>
                    <a:pt x="66949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9100" y="3915155"/>
              <a:ext cx="6777355" cy="822960"/>
            </a:xfrm>
            <a:custGeom>
              <a:avLst/>
              <a:gdLst/>
              <a:ahLst/>
              <a:cxnLst/>
              <a:rect l="l" t="t" r="r" b="b"/>
              <a:pathLst>
                <a:path w="6777355" h="822960">
                  <a:moveTo>
                    <a:pt x="0" y="82296"/>
                  </a:moveTo>
                  <a:lnTo>
                    <a:pt x="6466" y="50256"/>
                  </a:lnTo>
                  <a:lnTo>
                    <a:pt x="24103" y="24098"/>
                  </a:lnTo>
                  <a:lnTo>
                    <a:pt x="50261" y="6465"/>
                  </a:lnTo>
                  <a:lnTo>
                    <a:pt x="82295" y="0"/>
                  </a:lnTo>
                  <a:lnTo>
                    <a:pt x="6694932" y="0"/>
                  </a:lnTo>
                  <a:lnTo>
                    <a:pt x="6726971" y="6465"/>
                  </a:lnTo>
                  <a:lnTo>
                    <a:pt x="6753129" y="24098"/>
                  </a:lnTo>
                  <a:lnTo>
                    <a:pt x="6770762" y="50256"/>
                  </a:lnTo>
                  <a:lnTo>
                    <a:pt x="6777228" y="82296"/>
                  </a:lnTo>
                  <a:lnTo>
                    <a:pt x="6777228" y="740664"/>
                  </a:lnTo>
                  <a:lnTo>
                    <a:pt x="6770762" y="772703"/>
                  </a:lnTo>
                  <a:lnTo>
                    <a:pt x="6753129" y="798861"/>
                  </a:lnTo>
                  <a:lnTo>
                    <a:pt x="6726971" y="816494"/>
                  </a:lnTo>
                  <a:lnTo>
                    <a:pt x="6694932" y="822960"/>
                  </a:lnTo>
                  <a:lnTo>
                    <a:pt x="82295" y="822960"/>
                  </a:lnTo>
                  <a:lnTo>
                    <a:pt x="50261" y="816494"/>
                  </a:lnTo>
                  <a:lnTo>
                    <a:pt x="24103" y="798861"/>
                  </a:lnTo>
                  <a:lnTo>
                    <a:pt x="6466" y="772703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5660" y="3558667"/>
            <a:ext cx="6595109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Process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Carlito"/>
              <a:cs typeface="Carlito"/>
            </a:endParaRPr>
          </a:p>
          <a:p>
            <a:pPr marL="163195">
              <a:lnSpc>
                <a:spcPct val="100000"/>
              </a:lnSpc>
            </a:pPr>
            <a:r>
              <a:rPr sz="2500" spc="-20" dirty="0">
                <a:solidFill>
                  <a:srgbClr val="4471C4"/>
                </a:solidFill>
                <a:latin typeface="Carlito"/>
                <a:cs typeface="Carlito"/>
              </a:rPr>
              <a:t>Perform </a:t>
            </a:r>
            <a:r>
              <a:rPr sz="2500" spc="-10" dirty="0">
                <a:solidFill>
                  <a:srgbClr val="4471C4"/>
                </a:solidFill>
                <a:latin typeface="Carlito"/>
                <a:cs typeface="Carlito"/>
              </a:rPr>
              <a:t>Exploratory </a:t>
            </a:r>
            <a:r>
              <a:rPr sz="2500" spc="-20" dirty="0">
                <a:solidFill>
                  <a:srgbClr val="4471C4"/>
                </a:solidFill>
                <a:latin typeface="Carlito"/>
                <a:cs typeface="Carlito"/>
              </a:rPr>
              <a:t>Data </a:t>
            </a:r>
            <a:r>
              <a:rPr sz="2500" spc="-10" dirty="0">
                <a:solidFill>
                  <a:srgbClr val="4471C4"/>
                </a:solidFill>
                <a:latin typeface="Carlito"/>
                <a:cs typeface="Carlito"/>
              </a:rPr>
              <a:t>Analysis </a:t>
            </a:r>
            <a:r>
              <a:rPr sz="2500" spc="-15" dirty="0">
                <a:solidFill>
                  <a:srgbClr val="4471C4"/>
                </a:solidFill>
                <a:latin typeface="Carlito"/>
                <a:cs typeface="Carlito"/>
              </a:rPr>
              <a:t>EDA </a:t>
            </a:r>
            <a:r>
              <a:rPr sz="2500" spc="-5" dirty="0">
                <a:solidFill>
                  <a:srgbClr val="4471C4"/>
                </a:solidFill>
                <a:latin typeface="Carlito"/>
                <a:cs typeface="Carlito"/>
              </a:rPr>
              <a:t>on</a:t>
            </a:r>
            <a:r>
              <a:rPr sz="2500" spc="5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500" spc="-10" dirty="0">
                <a:solidFill>
                  <a:srgbClr val="4471C4"/>
                </a:solidFill>
                <a:latin typeface="Carlito"/>
                <a:cs typeface="Carlito"/>
              </a:rPr>
              <a:t>dataset</a:t>
            </a:r>
            <a:endParaRPr sz="25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2750" y="4847590"/>
            <a:ext cx="3333750" cy="834390"/>
            <a:chOff x="412750" y="4847590"/>
            <a:chExt cx="3333750" cy="834390"/>
          </a:xfrm>
        </p:grpSpPr>
        <p:sp>
          <p:nvSpPr>
            <p:cNvPr id="12" name="object 12"/>
            <p:cNvSpPr/>
            <p:nvPr/>
          </p:nvSpPr>
          <p:spPr>
            <a:xfrm>
              <a:off x="419100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3238627" y="0"/>
                  </a:moveTo>
                  <a:lnTo>
                    <a:pt x="82143" y="0"/>
                  </a:lnTo>
                  <a:lnTo>
                    <a:pt x="50170" y="6463"/>
                  </a:lnTo>
                  <a:lnTo>
                    <a:pt x="24060" y="24082"/>
                  </a:lnTo>
                  <a:lnTo>
                    <a:pt x="6455" y="50202"/>
                  </a:lnTo>
                  <a:lnTo>
                    <a:pt x="0" y="82168"/>
                  </a:lnTo>
                  <a:lnTo>
                    <a:pt x="0" y="739292"/>
                  </a:lnTo>
                  <a:lnTo>
                    <a:pt x="6455" y="771265"/>
                  </a:lnTo>
                  <a:lnTo>
                    <a:pt x="24060" y="797375"/>
                  </a:lnTo>
                  <a:lnTo>
                    <a:pt x="50170" y="814980"/>
                  </a:lnTo>
                  <a:lnTo>
                    <a:pt x="82143" y="821436"/>
                  </a:lnTo>
                  <a:lnTo>
                    <a:pt x="3238627" y="821436"/>
                  </a:lnTo>
                  <a:lnTo>
                    <a:pt x="3270593" y="814980"/>
                  </a:lnTo>
                  <a:lnTo>
                    <a:pt x="3296713" y="797375"/>
                  </a:lnTo>
                  <a:lnTo>
                    <a:pt x="3314332" y="771265"/>
                  </a:lnTo>
                  <a:lnTo>
                    <a:pt x="3320796" y="739292"/>
                  </a:lnTo>
                  <a:lnTo>
                    <a:pt x="3320796" y="82168"/>
                  </a:lnTo>
                  <a:lnTo>
                    <a:pt x="3314332" y="50202"/>
                  </a:lnTo>
                  <a:lnTo>
                    <a:pt x="3296713" y="24082"/>
                  </a:lnTo>
                  <a:lnTo>
                    <a:pt x="3270593" y="6463"/>
                  </a:lnTo>
                  <a:lnTo>
                    <a:pt x="32386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100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0" y="82168"/>
                  </a:moveTo>
                  <a:lnTo>
                    <a:pt x="6455" y="50202"/>
                  </a:lnTo>
                  <a:lnTo>
                    <a:pt x="24060" y="24082"/>
                  </a:lnTo>
                  <a:lnTo>
                    <a:pt x="50170" y="6463"/>
                  </a:lnTo>
                  <a:lnTo>
                    <a:pt x="82143" y="0"/>
                  </a:lnTo>
                  <a:lnTo>
                    <a:pt x="3238627" y="0"/>
                  </a:lnTo>
                  <a:lnTo>
                    <a:pt x="3270593" y="6463"/>
                  </a:lnTo>
                  <a:lnTo>
                    <a:pt x="3296713" y="24082"/>
                  </a:lnTo>
                  <a:lnTo>
                    <a:pt x="3314332" y="50202"/>
                  </a:lnTo>
                  <a:lnTo>
                    <a:pt x="3320796" y="82168"/>
                  </a:lnTo>
                  <a:lnTo>
                    <a:pt x="3320796" y="739292"/>
                  </a:lnTo>
                  <a:lnTo>
                    <a:pt x="3314332" y="771265"/>
                  </a:lnTo>
                  <a:lnTo>
                    <a:pt x="3296713" y="797375"/>
                  </a:lnTo>
                  <a:lnTo>
                    <a:pt x="3270593" y="814980"/>
                  </a:lnTo>
                  <a:lnTo>
                    <a:pt x="3238627" y="821436"/>
                  </a:lnTo>
                  <a:lnTo>
                    <a:pt x="82143" y="821436"/>
                  </a:lnTo>
                  <a:lnTo>
                    <a:pt x="50170" y="814980"/>
                  </a:lnTo>
                  <a:lnTo>
                    <a:pt x="24060" y="797375"/>
                  </a:lnTo>
                  <a:lnTo>
                    <a:pt x="6455" y="771265"/>
                  </a:lnTo>
                  <a:lnTo>
                    <a:pt x="0" y="739292"/>
                  </a:lnTo>
                  <a:lnTo>
                    <a:pt x="0" y="8216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9053" y="4914392"/>
            <a:ext cx="2638425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3675" marR="5080" indent="-181610">
              <a:lnSpc>
                <a:spcPts val="2320"/>
              </a:lnSpc>
              <a:spcBef>
                <a:spcPts val="340"/>
              </a:spcBef>
            </a:pP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Calculate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the </a:t>
            </a:r>
            <a:r>
              <a:rPr sz="2100" spc="-5" dirty="0">
                <a:solidFill>
                  <a:srgbClr val="4471C4"/>
                </a:solidFill>
                <a:latin typeface="Carlito"/>
                <a:cs typeface="Carlito"/>
              </a:rPr>
              <a:t>number of 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launches </a:t>
            </a:r>
            <a:r>
              <a:rPr sz="2100" spc="-15" dirty="0">
                <a:solidFill>
                  <a:srgbClr val="4471C4"/>
                </a:solidFill>
                <a:latin typeface="Carlito"/>
                <a:cs typeface="Carlito"/>
              </a:rPr>
              <a:t>at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each</a:t>
            </a:r>
            <a:r>
              <a:rPr sz="21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site</a:t>
            </a:r>
            <a:endParaRPr sz="21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2750" y="5784850"/>
            <a:ext cx="1638935" cy="835660"/>
            <a:chOff x="412750" y="5784850"/>
            <a:chExt cx="1638935" cy="835660"/>
          </a:xfrm>
        </p:grpSpPr>
        <p:sp>
          <p:nvSpPr>
            <p:cNvPr id="16" name="object 16"/>
            <p:cNvSpPr/>
            <p:nvPr/>
          </p:nvSpPr>
          <p:spPr>
            <a:xfrm>
              <a:off x="41910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61" y="6466"/>
                  </a:lnTo>
                  <a:lnTo>
                    <a:pt x="24103" y="24103"/>
                  </a:lnTo>
                  <a:lnTo>
                    <a:pt x="6466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6" y="772698"/>
                  </a:lnTo>
                  <a:lnTo>
                    <a:pt x="24103" y="798856"/>
                  </a:lnTo>
                  <a:lnTo>
                    <a:pt x="50261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8" y="740664"/>
                  </a:lnTo>
                  <a:lnTo>
                    <a:pt x="1626108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910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6" y="50261"/>
                  </a:lnTo>
                  <a:lnTo>
                    <a:pt x="24103" y="24103"/>
                  </a:lnTo>
                  <a:lnTo>
                    <a:pt x="50261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8" y="82296"/>
                  </a:lnTo>
                  <a:lnTo>
                    <a:pt x="1626108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61" y="816493"/>
                  </a:lnTo>
                  <a:lnTo>
                    <a:pt x="24103" y="798856"/>
                  </a:lnTo>
                  <a:lnTo>
                    <a:pt x="6466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8683" y="5830620"/>
            <a:ext cx="1383030" cy="7112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ts val="1320"/>
              </a:lnSpc>
              <a:spcBef>
                <a:spcPts val="240"/>
              </a:spcBef>
            </a:pPr>
            <a:r>
              <a:rPr sz="1200" b="1" spc="-5" dirty="0">
                <a:solidFill>
                  <a:srgbClr val="4471C4"/>
                </a:solidFill>
                <a:latin typeface="Carlito"/>
                <a:cs typeface="Carlito"/>
              </a:rPr>
              <a:t>Calculate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the</a:t>
            </a:r>
            <a:r>
              <a:rPr sz="1200" b="1" spc="-10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200" b="1" spc="-5" dirty="0">
                <a:solidFill>
                  <a:srgbClr val="4471C4"/>
                </a:solidFill>
                <a:latin typeface="Carlito"/>
                <a:cs typeface="Carlito"/>
              </a:rPr>
              <a:t>number  and occurrence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of  mission </a:t>
            </a:r>
            <a:r>
              <a:rPr sz="1200" b="1" spc="-5" dirty="0">
                <a:solidFill>
                  <a:srgbClr val="4471C4"/>
                </a:solidFill>
                <a:latin typeface="Carlito"/>
                <a:cs typeface="Carlito"/>
              </a:rPr>
              <a:t>outcome per 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orbit</a:t>
            </a:r>
            <a:r>
              <a:rPr sz="1200" b="1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type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07438" y="5784850"/>
            <a:ext cx="1638935" cy="835660"/>
            <a:chOff x="2107438" y="5784850"/>
            <a:chExt cx="1638935" cy="835660"/>
          </a:xfrm>
        </p:grpSpPr>
        <p:sp>
          <p:nvSpPr>
            <p:cNvPr id="20" name="object 20"/>
            <p:cNvSpPr/>
            <p:nvPr/>
          </p:nvSpPr>
          <p:spPr>
            <a:xfrm>
              <a:off x="2113788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8" y="740664"/>
                  </a:lnTo>
                  <a:lnTo>
                    <a:pt x="1626108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13788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8" y="82296"/>
                  </a:lnTo>
                  <a:lnTo>
                    <a:pt x="1626108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91333" y="5965647"/>
            <a:ext cx="1270000" cy="43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10"/>
              </a:lnSpc>
              <a:spcBef>
                <a:spcPts val="100"/>
              </a:spcBef>
            </a:pPr>
            <a:r>
              <a:rPr sz="1400" spc="-5" dirty="0">
                <a:solidFill>
                  <a:srgbClr val="4471C4"/>
                </a:solidFill>
                <a:latin typeface="Carlito"/>
                <a:cs typeface="Carlito"/>
              </a:rPr>
              <a:t>Export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dataset</a:t>
            </a:r>
            <a:r>
              <a:rPr sz="1400" spc="-6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as</a:t>
            </a:r>
            <a:endParaRPr sz="1400">
              <a:latin typeface="Carlito"/>
              <a:cs typeface="Carlito"/>
            </a:endParaRPr>
          </a:p>
          <a:p>
            <a:pPr marL="1270" algn="ctr">
              <a:lnSpc>
                <a:spcPts val="1610"/>
              </a:lnSpc>
            </a:pP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.CSV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69182" y="4847590"/>
            <a:ext cx="3333750" cy="834390"/>
            <a:chOff x="3869182" y="4847590"/>
            <a:chExt cx="3333750" cy="834390"/>
          </a:xfrm>
        </p:grpSpPr>
        <p:sp>
          <p:nvSpPr>
            <p:cNvPr id="24" name="object 24"/>
            <p:cNvSpPr/>
            <p:nvPr/>
          </p:nvSpPr>
          <p:spPr>
            <a:xfrm>
              <a:off x="3875532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3238626" y="0"/>
                  </a:moveTo>
                  <a:lnTo>
                    <a:pt x="82168" y="0"/>
                  </a:lnTo>
                  <a:lnTo>
                    <a:pt x="50202" y="6463"/>
                  </a:lnTo>
                  <a:lnTo>
                    <a:pt x="24082" y="24082"/>
                  </a:lnTo>
                  <a:lnTo>
                    <a:pt x="6463" y="50202"/>
                  </a:lnTo>
                  <a:lnTo>
                    <a:pt x="0" y="82168"/>
                  </a:lnTo>
                  <a:lnTo>
                    <a:pt x="0" y="739292"/>
                  </a:lnTo>
                  <a:lnTo>
                    <a:pt x="6463" y="771265"/>
                  </a:lnTo>
                  <a:lnTo>
                    <a:pt x="24082" y="797375"/>
                  </a:lnTo>
                  <a:lnTo>
                    <a:pt x="50202" y="814980"/>
                  </a:lnTo>
                  <a:lnTo>
                    <a:pt x="82168" y="821436"/>
                  </a:lnTo>
                  <a:lnTo>
                    <a:pt x="3238626" y="821436"/>
                  </a:lnTo>
                  <a:lnTo>
                    <a:pt x="3270593" y="814980"/>
                  </a:lnTo>
                  <a:lnTo>
                    <a:pt x="3296713" y="797375"/>
                  </a:lnTo>
                  <a:lnTo>
                    <a:pt x="3314332" y="771265"/>
                  </a:lnTo>
                  <a:lnTo>
                    <a:pt x="3320795" y="739292"/>
                  </a:lnTo>
                  <a:lnTo>
                    <a:pt x="3320795" y="82168"/>
                  </a:lnTo>
                  <a:lnTo>
                    <a:pt x="3314332" y="50202"/>
                  </a:lnTo>
                  <a:lnTo>
                    <a:pt x="3296713" y="24082"/>
                  </a:lnTo>
                  <a:lnTo>
                    <a:pt x="3270593" y="6463"/>
                  </a:lnTo>
                  <a:lnTo>
                    <a:pt x="323862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75532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0" y="82168"/>
                  </a:moveTo>
                  <a:lnTo>
                    <a:pt x="6463" y="50202"/>
                  </a:lnTo>
                  <a:lnTo>
                    <a:pt x="24082" y="24082"/>
                  </a:lnTo>
                  <a:lnTo>
                    <a:pt x="50202" y="6463"/>
                  </a:lnTo>
                  <a:lnTo>
                    <a:pt x="82168" y="0"/>
                  </a:lnTo>
                  <a:lnTo>
                    <a:pt x="3238626" y="0"/>
                  </a:lnTo>
                  <a:lnTo>
                    <a:pt x="3270593" y="6463"/>
                  </a:lnTo>
                  <a:lnTo>
                    <a:pt x="3296713" y="24082"/>
                  </a:lnTo>
                  <a:lnTo>
                    <a:pt x="3314332" y="50202"/>
                  </a:lnTo>
                  <a:lnTo>
                    <a:pt x="3320795" y="82168"/>
                  </a:lnTo>
                  <a:lnTo>
                    <a:pt x="3320795" y="739292"/>
                  </a:lnTo>
                  <a:lnTo>
                    <a:pt x="3314332" y="771265"/>
                  </a:lnTo>
                  <a:lnTo>
                    <a:pt x="3296713" y="797375"/>
                  </a:lnTo>
                  <a:lnTo>
                    <a:pt x="3270593" y="814980"/>
                  </a:lnTo>
                  <a:lnTo>
                    <a:pt x="3238626" y="821436"/>
                  </a:lnTo>
                  <a:lnTo>
                    <a:pt x="82168" y="821436"/>
                  </a:lnTo>
                  <a:lnTo>
                    <a:pt x="50202" y="814980"/>
                  </a:lnTo>
                  <a:lnTo>
                    <a:pt x="24082" y="797375"/>
                  </a:lnTo>
                  <a:lnTo>
                    <a:pt x="6463" y="771265"/>
                  </a:lnTo>
                  <a:lnTo>
                    <a:pt x="0" y="739292"/>
                  </a:lnTo>
                  <a:lnTo>
                    <a:pt x="0" y="8216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23435" y="4914392"/>
            <a:ext cx="2825750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88900" marR="5080" indent="-76200">
              <a:lnSpc>
                <a:spcPts val="2320"/>
              </a:lnSpc>
              <a:spcBef>
                <a:spcPts val="340"/>
              </a:spcBef>
            </a:pP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Calculate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the </a:t>
            </a:r>
            <a:r>
              <a:rPr sz="2100" spc="-5" dirty="0">
                <a:solidFill>
                  <a:srgbClr val="4471C4"/>
                </a:solidFill>
                <a:latin typeface="Carlito"/>
                <a:cs typeface="Carlito"/>
              </a:rPr>
              <a:t>number</a:t>
            </a:r>
            <a:r>
              <a:rPr sz="2100" spc="-7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and  </a:t>
            </a: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occurrence </a:t>
            </a:r>
            <a:r>
              <a:rPr sz="2100" spc="-5" dirty="0">
                <a:solidFill>
                  <a:srgbClr val="4471C4"/>
                </a:solidFill>
                <a:latin typeface="Carlito"/>
                <a:cs typeface="Carlito"/>
              </a:rPr>
              <a:t>of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each</a:t>
            </a:r>
            <a:r>
              <a:rPr sz="2100" spc="-1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spc="-5" dirty="0">
                <a:solidFill>
                  <a:srgbClr val="4471C4"/>
                </a:solidFill>
                <a:latin typeface="Carlito"/>
                <a:cs typeface="Carlito"/>
              </a:rPr>
              <a:t>orbit</a:t>
            </a:r>
            <a:endParaRPr sz="21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69182" y="5784850"/>
            <a:ext cx="1638935" cy="835660"/>
            <a:chOff x="3869182" y="5784850"/>
            <a:chExt cx="1638935" cy="835660"/>
          </a:xfrm>
        </p:grpSpPr>
        <p:sp>
          <p:nvSpPr>
            <p:cNvPr id="28" name="object 28"/>
            <p:cNvSpPr/>
            <p:nvPr/>
          </p:nvSpPr>
          <p:spPr>
            <a:xfrm>
              <a:off x="3875532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7" y="740664"/>
                  </a:lnTo>
                  <a:lnTo>
                    <a:pt x="1626107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75532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7" y="82296"/>
                  </a:lnTo>
                  <a:lnTo>
                    <a:pt x="1626107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965828" y="5867806"/>
            <a:ext cx="1447800" cy="6299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635" algn="ctr">
              <a:lnSpc>
                <a:spcPts val="1540"/>
              </a:lnSpc>
              <a:spcBef>
                <a:spcPts val="270"/>
              </a:spcBef>
            </a:pP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Create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a </a:t>
            </a:r>
            <a:r>
              <a:rPr sz="1400" spc="-5" dirty="0">
                <a:solidFill>
                  <a:srgbClr val="4471C4"/>
                </a:solidFill>
                <a:latin typeface="Carlito"/>
                <a:cs typeface="Carlito"/>
              </a:rPr>
              <a:t>landing 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outcome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label</a:t>
            </a:r>
            <a:r>
              <a:rPr sz="1400" spc="-6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from  Outcome</a:t>
            </a:r>
            <a:r>
              <a:rPr sz="1400" spc="-1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column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63870" y="5784850"/>
            <a:ext cx="1638935" cy="835660"/>
            <a:chOff x="5563870" y="5784850"/>
            <a:chExt cx="1638935" cy="835660"/>
          </a:xfrm>
        </p:grpSpPr>
        <p:sp>
          <p:nvSpPr>
            <p:cNvPr id="32" name="object 32"/>
            <p:cNvSpPr/>
            <p:nvPr/>
          </p:nvSpPr>
          <p:spPr>
            <a:xfrm>
              <a:off x="557022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4" h="822959">
                  <a:moveTo>
                    <a:pt x="1543811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1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7" y="740664"/>
                  </a:lnTo>
                  <a:lnTo>
                    <a:pt x="1626107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1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7022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4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1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7" y="82296"/>
                  </a:lnTo>
                  <a:lnTo>
                    <a:pt x="1626107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1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30366" y="5867806"/>
            <a:ext cx="1311910" cy="6299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065" marR="5080" indent="-4445" algn="ctr">
              <a:lnSpc>
                <a:spcPts val="1540"/>
              </a:lnSpc>
              <a:spcBef>
                <a:spcPts val="270"/>
              </a:spcBef>
            </a:pPr>
            <a:r>
              <a:rPr sz="1400" spc="-15" dirty="0">
                <a:solidFill>
                  <a:srgbClr val="4471C4"/>
                </a:solidFill>
                <a:latin typeface="Carlito"/>
                <a:cs typeface="Carlito"/>
              </a:rPr>
              <a:t>Work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out </a:t>
            </a:r>
            <a:r>
              <a:rPr sz="1400" spc="-5" dirty="0">
                <a:solidFill>
                  <a:srgbClr val="4471C4"/>
                </a:solidFill>
                <a:latin typeface="Carlito"/>
                <a:cs typeface="Carlito"/>
              </a:rPr>
              <a:t>success  </a:t>
            </a:r>
            <a:r>
              <a:rPr sz="1400" spc="-15" dirty="0">
                <a:solidFill>
                  <a:srgbClr val="4471C4"/>
                </a:solidFill>
                <a:latin typeface="Carlito"/>
                <a:cs typeface="Carlito"/>
              </a:rPr>
              <a:t>rate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for </a:t>
            </a:r>
            <a:r>
              <a:rPr sz="1400" spc="-5" dirty="0">
                <a:solidFill>
                  <a:srgbClr val="4471C4"/>
                </a:solidFill>
                <a:latin typeface="Carlito"/>
                <a:cs typeface="Carlito"/>
              </a:rPr>
              <a:t>every 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landing in</a:t>
            </a:r>
            <a:r>
              <a:rPr sz="1400" spc="-6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dataset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975411" y="3513003"/>
            <a:ext cx="3440454" cy="2456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82559" y="2533269"/>
            <a:ext cx="3866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40" dirty="0">
                <a:latin typeface="Arial Black"/>
                <a:cs typeface="Arial Black"/>
              </a:rPr>
              <a:t>Each </a:t>
            </a:r>
            <a:r>
              <a:rPr sz="1800" spc="-280" dirty="0">
                <a:latin typeface="Arial Black"/>
                <a:cs typeface="Arial Black"/>
              </a:rPr>
              <a:t>launch </a:t>
            </a:r>
            <a:r>
              <a:rPr sz="1800" spc="-320" dirty="0">
                <a:latin typeface="Arial Black"/>
                <a:cs typeface="Arial Black"/>
              </a:rPr>
              <a:t>aims </a:t>
            </a:r>
            <a:r>
              <a:rPr sz="1800" spc="-229" dirty="0">
                <a:latin typeface="Arial Black"/>
                <a:cs typeface="Arial Black"/>
              </a:rPr>
              <a:t>to </a:t>
            </a:r>
            <a:r>
              <a:rPr sz="1800" spc="-280" dirty="0">
                <a:latin typeface="Arial Black"/>
                <a:cs typeface="Arial Black"/>
              </a:rPr>
              <a:t>an </a:t>
            </a:r>
            <a:r>
              <a:rPr sz="1800" spc="-265" dirty="0">
                <a:latin typeface="Arial Black"/>
                <a:cs typeface="Arial Black"/>
              </a:rPr>
              <a:t>dedicated </a:t>
            </a:r>
            <a:r>
              <a:rPr sz="1800" spc="-220" dirty="0">
                <a:latin typeface="Arial Black"/>
                <a:cs typeface="Arial Black"/>
              </a:rPr>
              <a:t>orbit,  </a:t>
            </a:r>
            <a:r>
              <a:rPr sz="1800" spc="-254" dirty="0">
                <a:latin typeface="Arial Black"/>
                <a:cs typeface="Arial Black"/>
              </a:rPr>
              <a:t>and </a:t>
            </a:r>
            <a:r>
              <a:rPr sz="1800" spc="-270" dirty="0">
                <a:latin typeface="Arial Black"/>
                <a:cs typeface="Arial Black"/>
              </a:rPr>
              <a:t>here </a:t>
            </a:r>
            <a:r>
              <a:rPr sz="1800" spc="-285" dirty="0">
                <a:latin typeface="Arial Black"/>
                <a:cs typeface="Arial Black"/>
              </a:rPr>
              <a:t>are </a:t>
            </a:r>
            <a:r>
              <a:rPr sz="1800" spc="-310" dirty="0">
                <a:latin typeface="Arial Black"/>
                <a:cs typeface="Arial Black"/>
              </a:rPr>
              <a:t>some </a:t>
            </a:r>
            <a:r>
              <a:rPr sz="1800" spc="-280" dirty="0">
                <a:latin typeface="Arial Black"/>
                <a:cs typeface="Arial Black"/>
              </a:rPr>
              <a:t>common </a:t>
            </a:r>
            <a:r>
              <a:rPr sz="1800" spc="-225" dirty="0">
                <a:latin typeface="Arial Black"/>
                <a:cs typeface="Arial Black"/>
              </a:rPr>
              <a:t>orbit</a:t>
            </a:r>
            <a:r>
              <a:rPr sz="1800" spc="-180" dirty="0">
                <a:latin typeface="Arial Black"/>
                <a:cs typeface="Arial Black"/>
              </a:rPr>
              <a:t> </a:t>
            </a:r>
            <a:r>
              <a:rPr sz="1800" spc="-280" dirty="0">
                <a:latin typeface="Arial Black"/>
                <a:cs typeface="Arial Black"/>
              </a:rPr>
              <a:t>types:</a:t>
            </a:r>
            <a:endParaRPr sz="1800" dirty="0">
              <a:latin typeface="Arial Black"/>
              <a:cs typeface="Arial 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73365" y="5924194"/>
            <a:ext cx="2432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0" dirty="0">
                <a:latin typeface="Trebuchet MS"/>
                <a:cs typeface="Trebuchet MS"/>
              </a:rPr>
              <a:t>Diagram </a:t>
            </a:r>
            <a:r>
              <a:rPr sz="1200" i="1" spc="-35" dirty="0">
                <a:latin typeface="Trebuchet MS"/>
                <a:cs typeface="Trebuchet MS"/>
              </a:rPr>
              <a:t>showing </a:t>
            </a:r>
            <a:r>
              <a:rPr sz="1200" i="1" spc="-20" dirty="0">
                <a:latin typeface="Trebuchet MS"/>
                <a:cs typeface="Trebuchet MS"/>
              </a:rPr>
              <a:t>common </a:t>
            </a:r>
            <a:r>
              <a:rPr sz="1200" i="1" spc="-90" dirty="0">
                <a:latin typeface="Trebuchet MS"/>
                <a:cs typeface="Trebuchet MS"/>
              </a:rPr>
              <a:t>orbit</a:t>
            </a:r>
            <a:r>
              <a:rPr sz="1200" i="1" spc="-114" dirty="0">
                <a:latin typeface="Trebuchet MS"/>
                <a:cs typeface="Trebuchet MS"/>
              </a:rPr>
              <a:t> </a:t>
            </a:r>
            <a:r>
              <a:rPr sz="1200" i="1" spc="-70" dirty="0">
                <a:latin typeface="Trebuchet MS"/>
                <a:cs typeface="Trebuchet MS"/>
              </a:rPr>
              <a:t>types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spc="-30" dirty="0">
                <a:latin typeface="Trebuchet MS"/>
                <a:cs typeface="Trebuchet MS"/>
              </a:rPr>
              <a:t>SpaceX</a:t>
            </a:r>
            <a:r>
              <a:rPr sz="1200" i="1" spc="-45" dirty="0">
                <a:latin typeface="Trebuchet MS"/>
                <a:cs typeface="Trebuchet MS"/>
              </a:rPr>
              <a:t> </a:t>
            </a:r>
            <a:r>
              <a:rPr sz="1200" i="1" spc="-40" dirty="0">
                <a:latin typeface="Trebuchet MS"/>
                <a:cs typeface="Trebuchet MS"/>
              </a:rPr>
              <a:t>uses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61403" y="1712214"/>
            <a:ext cx="331165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GitHub URL </a:t>
            </a:r>
            <a:r>
              <a:rPr sz="1800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to</a:t>
            </a:r>
            <a:r>
              <a:rPr sz="1800" u="heavy" spc="-3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Notebook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502818"/>
            <a:ext cx="55606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20" dirty="0">
                <a:solidFill>
                  <a:srgbClr val="005392"/>
                </a:solidFill>
                <a:latin typeface="Carlito"/>
                <a:cs typeface="Carlito"/>
              </a:rPr>
              <a:t>EDA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with </a:t>
            </a:r>
            <a:r>
              <a:rPr sz="4000" spc="-25" dirty="0">
                <a:solidFill>
                  <a:srgbClr val="005392"/>
                </a:solidFill>
                <a:latin typeface="Carlito"/>
                <a:cs typeface="Carlito"/>
              </a:rPr>
              <a:t>data</a:t>
            </a:r>
            <a:r>
              <a:rPr sz="4000" spc="-15" dirty="0">
                <a:solidFill>
                  <a:srgbClr val="005392"/>
                </a:solidFill>
                <a:latin typeface="Carlito"/>
                <a:cs typeface="Carlito"/>
              </a:rPr>
              <a:t> visualization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11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73202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FFFFFF"/>
                </a:solidFill>
              </a:rPr>
              <a:t>EDA </a:t>
            </a:r>
            <a:r>
              <a:rPr sz="4000" spc="-5" dirty="0">
                <a:solidFill>
                  <a:srgbClr val="FFFFFF"/>
                </a:solidFill>
              </a:rPr>
              <a:t>with </a:t>
            </a:r>
            <a:r>
              <a:rPr sz="4000" spc="-30" dirty="0">
                <a:solidFill>
                  <a:srgbClr val="FFFFFF"/>
                </a:solidFill>
              </a:rPr>
              <a:t>Data</a:t>
            </a:r>
            <a:r>
              <a:rPr sz="4000" spc="-35" dirty="0">
                <a:solidFill>
                  <a:srgbClr val="FFFFFF"/>
                </a:solidFill>
              </a:rPr>
              <a:t> </a:t>
            </a:r>
            <a:r>
              <a:rPr sz="4000" spc="-15" dirty="0">
                <a:solidFill>
                  <a:srgbClr val="FFFFFF"/>
                </a:solidFill>
              </a:rPr>
              <a:t>Visualization</a:t>
            </a:r>
            <a:endParaRPr sz="4000" dirty="0"/>
          </a:p>
        </p:txBody>
      </p:sp>
      <p:sp>
        <p:nvSpPr>
          <p:cNvPr id="7" name="object 7"/>
          <p:cNvSpPr txBox="1"/>
          <p:nvPr/>
        </p:nvSpPr>
        <p:spPr>
          <a:xfrm>
            <a:off x="591718" y="6096000"/>
            <a:ext cx="39802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GitHub URL </a:t>
            </a:r>
            <a:r>
              <a:rPr sz="1800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to</a:t>
            </a:r>
            <a:r>
              <a:rPr sz="1800" u="heavy" spc="-3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4"/>
              </a:rPr>
              <a:t>Notebook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1461" y="3761054"/>
            <a:ext cx="5801360" cy="157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75" dirty="0">
                <a:solidFill>
                  <a:srgbClr val="FFFFFF"/>
                </a:solidFill>
                <a:latin typeface="Carlito"/>
                <a:cs typeface="Arial Black"/>
              </a:rPr>
              <a:t>Line </a:t>
            </a:r>
            <a:r>
              <a:rPr sz="2400" spc="-330" dirty="0">
                <a:solidFill>
                  <a:srgbClr val="FFFFFF"/>
                </a:solidFill>
                <a:latin typeface="Carlito"/>
                <a:cs typeface="Arial Black"/>
              </a:rPr>
              <a:t>Graph </a:t>
            </a:r>
            <a:r>
              <a:rPr sz="2400" spc="-305" dirty="0">
                <a:solidFill>
                  <a:srgbClr val="FFFFFF"/>
                </a:solidFill>
                <a:latin typeface="Carlito"/>
                <a:cs typeface="Arial Black"/>
              </a:rPr>
              <a:t>being</a:t>
            </a:r>
            <a:r>
              <a:rPr sz="2400" spc="-245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2400" spc="-360" dirty="0">
                <a:solidFill>
                  <a:srgbClr val="FFFFFF"/>
                </a:solidFill>
                <a:latin typeface="Carlito"/>
                <a:cs typeface="Arial Black"/>
              </a:rPr>
              <a:t>drawn:</a:t>
            </a:r>
            <a:endParaRPr sz="2400" dirty="0">
              <a:latin typeface="Carlito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1800" spc="-365" dirty="0">
                <a:solidFill>
                  <a:srgbClr val="FFFFFF"/>
                </a:solidFill>
                <a:latin typeface="Carlito"/>
                <a:cs typeface="Arial Black"/>
              </a:rPr>
              <a:t>Success </a:t>
            </a:r>
            <a:r>
              <a:rPr sz="1800" spc="-325" dirty="0">
                <a:solidFill>
                  <a:srgbClr val="FFFFFF"/>
                </a:solidFill>
                <a:latin typeface="Carlito"/>
                <a:cs typeface="Arial Black"/>
              </a:rPr>
              <a:t>Rate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</a:t>
            </a:r>
            <a:r>
              <a:rPr sz="1800" spc="-16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800" spc="-370" dirty="0">
                <a:solidFill>
                  <a:srgbClr val="FFFFFF"/>
                </a:solidFill>
                <a:latin typeface="Carlito"/>
                <a:cs typeface="Arial Black"/>
              </a:rPr>
              <a:t>Year</a:t>
            </a:r>
            <a:endParaRPr sz="1800" dirty="0">
              <a:latin typeface="Carlito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1850"/>
              </a:spcBef>
            </a:pPr>
            <a:r>
              <a:rPr sz="1200" spc="-190" dirty="0">
                <a:solidFill>
                  <a:srgbClr val="FFFFFF"/>
                </a:solidFill>
                <a:latin typeface="Carlito"/>
                <a:cs typeface="Arial Black"/>
              </a:rPr>
              <a:t>Line </a:t>
            </a:r>
            <a:r>
              <a:rPr sz="1200" spc="-175" dirty="0">
                <a:solidFill>
                  <a:srgbClr val="FFFFFF"/>
                </a:solidFill>
                <a:latin typeface="Carlito"/>
                <a:cs typeface="Arial Black"/>
              </a:rPr>
              <a:t>graphs </a:t>
            </a:r>
            <a:r>
              <a:rPr sz="1200" spc="-190" dirty="0">
                <a:solidFill>
                  <a:srgbClr val="FFFFFF"/>
                </a:solidFill>
                <a:latin typeface="Carlito"/>
                <a:cs typeface="Arial Black"/>
              </a:rPr>
              <a:t>are </a:t>
            </a: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useful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in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that they </a:t>
            </a:r>
            <a:r>
              <a:rPr sz="1200" spc="-220" dirty="0">
                <a:solidFill>
                  <a:srgbClr val="FFFFFF"/>
                </a:solidFill>
                <a:latin typeface="Carlito"/>
                <a:cs typeface="Arial Black"/>
              </a:rPr>
              <a:t>show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data </a:t>
            </a:r>
            <a:r>
              <a:rPr sz="1200" spc="-190" dirty="0">
                <a:solidFill>
                  <a:srgbClr val="FFFFFF"/>
                </a:solidFill>
                <a:latin typeface="Carlito"/>
                <a:cs typeface="Arial Black"/>
              </a:rPr>
              <a:t>variables </a:t>
            </a:r>
            <a:r>
              <a:rPr sz="1200" spc="-170" dirty="0">
                <a:solidFill>
                  <a:srgbClr val="FFFFFF"/>
                </a:solidFill>
                <a:latin typeface="Carlito"/>
                <a:cs typeface="Arial Black"/>
              </a:rPr>
              <a:t>and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trends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very </a:t>
            </a:r>
            <a:r>
              <a:rPr sz="1200" spc="-190" dirty="0">
                <a:solidFill>
                  <a:srgbClr val="FFFFFF"/>
                </a:solidFill>
                <a:latin typeface="Carlito"/>
                <a:cs typeface="Arial Black"/>
              </a:rPr>
              <a:t>clearly </a:t>
            </a:r>
            <a:r>
              <a:rPr sz="1200" spc="-170" dirty="0">
                <a:solidFill>
                  <a:srgbClr val="FFFFFF"/>
                </a:solidFill>
                <a:latin typeface="Carlito"/>
                <a:cs typeface="Arial Black"/>
              </a:rPr>
              <a:t>and </a:t>
            </a:r>
            <a:r>
              <a:rPr sz="1200" spc="-215" dirty="0">
                <a:solidFill>
                  <a:srgbClr val="FFFFFF"/>
                </a:solidFill>
                <a:latin typeface="Carlito"/>
                <a:cs typeface="Arial Black"/>
              </a:rPr>
              <a:t>can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help 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to </a:t>
            </a:r>
            <a:r>
              <a:rPr sz="1200" spc="-225" dirty="0">
                <a:solidFill>
                  <a:srgbClr val="FFFFFF"/>
                </a:solidFill>
                <a:latin typeface="Carlito"/>
                <a:cs typeface="Arial Black"/>
              </a:rPr>
              <a:t>make </a:t>
            </a: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predictions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about </a:t>
            </a: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200" spc="-200" dirty="0">
                <a:solidFill>
                  <a:srgbClr val="FFFFFF"/>
                </a:solidFill>
                <a:latin typeface="Carlito"/>
                <a:cs typeface="Arial Black"/>
              </a:rPr>
              <a:t>results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of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data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not </a:t>
            </a:r>
            <a:r>
              <a:rPr sz="1200" spc="-195" dirty="0">
                <a:solidFill>
                  <a:srgbClr val="FFFFFF"/>
                </a:solidFill>
                <a:latin typeface="Carlito"/>
                <a:cs typeface="Arial Black"/>
              </a:rPr>
              <a:t>yet</a:t>
            </a:r>
            <a:r>
              <a:rPr sz="1200" spc="-17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Carlito"/>
                <a:cs typeface="Arial Black"/>
              </a:rPr>
              <a:t>recorded</a:t>
            </a:r>
            <a:endParaRPr sz="1200" dirty="0">
              <a:latin typeface="Carlito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1460" y="1631441"/>
            <a:ext cx="6285739" cy="1426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9" dirty="0">
                <a:solidFill>
                  <a:srgbClr val="FFFFFF"/>
                </a:solidFill>
                <a:latin typeface="Carlito"/>
                <a:cs typeface="Arial Black"/>
              </a:rPr>
              <a:t>Bar </a:t>
            </a:r>
            <a:r>
              <a:rPr sz="2400" spc="-330" dirty="0">
                <a:solidFill>
                  <a:srgbClr val="FFFFFF"/>
                </a:solidFill>
                <a:latin typeface="Carlito"/>
                <a:cs typeface="Arial Black"/>
              </a:rPr>
              <a:t>Graph </a:t>
            </a:r>
            <a:r>
              <a:rPr sz="2400" spc="-305" dirty="0">
                <a:solidFill>
                  <a:srgbClr val="FFFFFF"/>
                </a:solidFill>
                <a:latin typeface="Carlito"/>
                <a:cs typeface="Arial Black"/>
              </a:rPr>
              <a:t>being</a:t>
            </a:r>
            <a:r>
              <a:rPr sz="2400" spc="-19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2400" spc="-360" dirty="0">
                <a:solidFill>
                  <a:srgbClr val="FFFFFF"/>
                </a:solidFill>
                <a:latin typeface="Carlito"/>
                <a:cs typeface="Arial Black"/>
              </a:rPr>
              <a:t>drawn:</a:t>
            </a:r>
            <a:endParaRPr sz="2400" dirty="0">
              <a:latin typeface="Carlito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1800" spc="-260" dirty="0">
                <a:solidFill>
                  <a:srgbClr val="FFFFFF"/>
                </a:solidFill>
                <a:latin typeface="Carlito"/>
                <a:cs typeface="Arial Black"/>
              </a:rPr>
              <a:t>Mean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</a:t>
            </a:r>
            <a:r>
              <a:rPr sz="1800" spc="-315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800" spc="-210" dirty="0">
                <a:solidFill>
                  <a:srgbClr val="FFFFFF"/>
                </a:solidFill>
                <a:latin typeface="Carlito"/>
                <a:cs typeface="Arial Black"/>
              </a:rPr>
              <a:t>Orbit</a:t>
            </a:r>
            <a:endParaRPr sz="1800" dirty="0">
              <a:latin typeface="Carlito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1425"/>
              </a:spcBef>
            </a:pP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A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bar </a:t>
            </a:r>
            <a:r>
              <a:rPr sz="1200" spc="-175" dirty="0">
                <a:solidFill>
                  <a:srgbClr val="FFFFFF"/>
                </a:solidFill>
                <a:latin typeface="Carlito"/>
                <a:cs typeface="Arial Black"/>
              </a:rPr>
              <a:t>diagram </a:t>
            </a:r>
            <a:r>
              <a:rPr sz="1200" spc="-240" dirty="0">
                <a:solidFill>
                  <a:srgbClr val="FFFFFF"/>
                </a:solidFill>
                <a:latin typeface="Carlito"/>
                <a:cs typeface="Arial Black"/>
              </a:rPr>
              <a:t>makes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it </a:t>
            </a:r>
            <a:r>
              <a:rPr sz="1200" spc="-220" dirty="0">
                <a:solidFill>
                  <a:srgbClr val="FFFFFF"/>
                </a:solidFill>
                <a:latin typeface="Carlito"/>
                <a:cs typeface="Arial Black"/>
              </a:rPr>
              <a:t>easy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to </a:t>
            </a:r>
            <a:r>
              <a:rPr sz="1200" spc="-190" dirty="0">
                <a:solidFill>
                  <a:srgbClr val="FFFFFF"/>
                </a:solidFill>
                <a:latin typeface="Carlito"/>
                <a:cs typeface="Arial Black"/>
              </a:rPr>
              <a:t>compare </a:t>
            </a:r>
            <a:r>
              <a:rPr sz="1200" spc="-229" dirty="0">
                <a:solidFill>
                  <a:srgbClr val="FFFFFF"/>
                </a:solidFill>
                <a:latin typeface="Carlito"/>
                <a:cs typeface="Arial Black"/>
              </a:rPr>
              <a:t>sets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of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data </a:t>
            </a:r>
            <a:r>
              <a:rPr sz="1200" spc="-204" dirty="0">
                <a:solidFill>
                  <a:srgbClr val="FFFFFF"/>
                </a:solidFill>
                <a:latin typeface="Carlito"/>
                <a:cs typeface="Arial Black"/>
              </a:rPr>
              <a:t>between </a:t>
            </a:r>
            <a:r>
              <a:rPr sz="1200" spc="-165" dirty="0">
                <a:solidFill>
                  <a:srgbClr val="FFFFFF"/>
                </a:solidFill>
                <a:latin typeface="Carlito"/>
                <a:cs typeface="Arial Black"/>
              </a:rPr>
              <a:t>different groups </a:t>
            </a:r>
            <a:r>
              <a:rPr sz="1200" spc="-200" dirty="0">
                <a:solidFill>
                  <a:srgbClr val="FFFFFF"/>
                </a:solidFill>
                <a:latin typeface="Carlito"/>
                <a:cs typeface="Arial Black"/>
              </a:rPr>
              <a:t>at </a:t>
            </a:r>
            <a:r>
              <a:rPr sz="1200" spc="-210" dirty="0">
                <a:solidFill>
                  <a:srgbClr val="FFFFFF"/>
                </a:solidFill>
                <a:latin typeface="Carlito"/>
                <a:cs typeface="Arial Black"/>
              </a:rPr>
              <a:t>a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glance.  </a:t>
            </a:r>
            <a:r>
              <a:rPr sz="1200" spc="-204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graph </a:t>
            </a:r>
            <a:r>
              <a:rPr sz="1200" spc="-195" dirty="0">
                <a:solidFill>
                  <a:srgbClr val="FFFFFF"/>
                </a:solidFill>
                <a:latin typeface="Carlito"/>
                <a:cs typeface="Arial Black"/>
              </a:rPr>
              <a:t>represents categories </a:t>
            </a:r>
            <a:r>
              <a:rPr sz="1200" spc="-145" dirty="0">
                <a:solidFill>
                  <a:srgbClr val="FFFFFF"/>
                </a:solidFill>
                <a:latin typeface="Carlito"/>
                <a:cs typeface="Arial Black"/>
              </a:rPr>
              <a:t>on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one </a:t>
            </a:r>
            <a:r>
              <a:rPr sz="1200" spc="-235" dirty="0">
                <a:solidFill>
                  <a:srgbClr val="FFFFFF"/>
                </a:solidFill>
                <a:latin typeface="Carlito"/>
                <a:cs typeface="Arial Black"/>
              </a:rPr>
              <a:t>axis </a:t>
            </a:r>
            <a:r>
              <a:rPr sz="1200" spc="-170" dirty="0">
                <a:solidFill>
                  <a:srgbClr val="FFFFFF"/>
                </a:solidFill>
                <a:latin typeface="Carlito"/>
                <a:cs typeface="Arial Black"/>
              </a:rPr>
              <a:t>and </a:t>
            </a:r>
            <a:r>
              <a:rPr sz="1200" spc="-210" dirty="0">
                <a:solidFill>
                  <a:srgbClr val="FFFFFF"/>
                </a:solidFill>
                <a:latin typeface="Carlito"/>
                <a:cs typeface="Arial Black"/>
              </a:rPr>
              <a:t>a </a:t>
            </a:r>
            <a:r>
              <a:rPr sz="1200" spc="-200" dirty="0">
                <a:solidFill>
                  <a:srgbClr val="FFFFFF"/>
                </a:solidFill>
                <a:latin typeface="Carlito"/>
                <a:cs typeface="Arial Black"/>
              </a:rPr>
              <a:t>discrete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value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in </a:t>
            </a: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other. </a:t>
            </a:r>
            <a:r>
              <a:rPr sz="1200" spc="-204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200" spc="-160" dirty="0">
                <a:solidFill>
                  <a:srgbClr val="FFFFFF"/>
                </a:solidFill>
                <a:latin typeface="Carlito"/>
                <a:cs typeface="Arial Black"/>
              </a:rPr>
              <a:t>goal </a:t>
            </a:r>
            <a:r>
              <a:rPr sz="1200" spc="-215" dirty="0">
                <a:solidFill>
                  <a:srgbClr val="FFFFFF"/>
                </a:solidFill>
                <a:latin typeface="Carlito"/>
                <a:cs typeface="Arial Black"/>
              </a:rPr>
              <a:t>is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to  </a:t>
            </a:r>
            <a:r>
              <a:rPr sz="1200" spc="-220" dirty="0">
                <a:solidFill>
                  <a:srgbClr val="FFFFFF"/>
                </a:solidFill>
                <a:latin typeface="Carlito"/>
                <a:cs typeface="Arial Black"/>
              </a:rPr>
              <a:t>show </a:t>
            </a:r>
            <a:r>
              <a:rPr sz="1200" spc="-175" dirty="0">
                <a:solidFill>
                  <a:srgbClr val="FFFFFF"/>
                </a:solidFill>
                <a:latin typeface="Carlito"/>
                <a:cs typeface="Arial Black"/>
              </a:rPr>
              <a:t>the relationship </a:t>
            </a:r>
            <a:r>
              <a:rPr sz="1200" spc="-200" dirty="0">
                <a:solidFill>
                  <a:srgbClr val="FFFFFF"/>
                </a:solidFill>
                <a:latin typeface="Carlito"/>
                <a:cs typeface="Arial Black"/>
              </a:rPr>
              <a:t>between </a:t>
            </a:r>
            <a:r>
              <a:rPr sz="1200" spc="-175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200" spc="-210" dirty="0">
                <a:solidFill>
                  <a:srgbClr val="FFFFFF"/>
                </a:solidFill>
                <a:latin typeface="Carlito"/>
                <a:cs typeface="Arial Black"/>
              </a:rPr>
              <a:t>two </a:t>
            </a:r>
            <a:r>
              <a:rPr sz="1200" spc="-225" dirty="0">
                <a:solidFill>
                  <a:srgbClr val="FFFFFF"/>
                </a:solidFill>
                <a:latin typeface="Carlito"/>
                <a:cs typeface="Arial Black"/>
              </a:rPr>
              <a:t>axes. </a:t>
            </a:r>
            <a:r>
              <a:rPr sz="1200" spc="-215" dirty="0">
                <a:solidFill>
                  <a:srgbClr val="FFFFFF"/>
                </a:solidFill>
                <a:latin typeface="Carlito"/>
                <a:cs typeface="Arial Black"/>
              </a:rPr>
              <a:t>Bar </a:t>
            </a:r>
            <a:r>
              <a:rPr sz="1200" spc="-200" dirty="0">
                <a:solidFill>
                  <a:srgbClr val="FFFFFF"/>
                </a:solidFill>
                <a:latin typeface="Carlito"/>
                <a:cs typeface="Arial Black"/>
              </a:rPr>
              <a:t>charts </a:t>
            </a:r>
            <a:r>
              <a:rPr sz="1200" spc="-220" dirty="0">
                <a:solidFill>
                  <a:srgbClr val="FFFFFF"/>
                </a:solidFill>
                <a:latin typeface="Carlito"/>
                <a:cs typeface="Arial Black"/>
              </a:rPr>
              <a:t>can </a:t>
            </a:r>
            <a:r>
              <a:rPr sz="1200" spc="-195" dirty="0">
                <a:solidFill>
                  <a:srgbClr val="FFFFFF"/>
                </a:solidFill>
                <a:latin typeface="Carlito"/>
                <a:cs typeface="Arial Black"/>
              </a:rPr>
              <a:t>also </a:t>
            </a:r>
            <a:r>
              <a:rPr sz="1200" spc="-220" dirty="0">
                <a:solidFill>
                  <a:srgbClr val="FFFFFF"/>
                </a:solidFill>
                <a:latin typeface="Carlito"/>
                <a:cs typeface="Arial Black"/>
              </a:rPr>
              <a:t>show </a:t>
            </a:r>
            <a:r>
              <a:rPr sz="1200" spc="-140" dirty="0">
                <a:solidFill>
                  <a:srgbClr val="FFFFFF"/>
                </a:solidFill>
                <a:latin typeface="Carlito"/>
                <a:cs typeface="Arial Black"/>
              </a:rPr>
              <a:t>big </a:t>
            </a:r>
            <a:r>
              <a:rPr sz="1200" spc="-204" dirty="0">
                <a:solidFill>
                  <a:srgbClr val="FFFFFF"/>
                </a:solidFill>
                <a:latin typeface="Carlito"/>
                <a:cs typeface="Arial Black"/>
              </a:rPr>
              <a:t>changes </a:t>
            </a:r>
            <a:r>
              <a:rPr sz="1200" spc="-155" dirty="0">
                <a:solidFill>
                  <a:srgbClr val="FFFFFF"/>
                </a:solidFill>
                <a:latin typeface="Carlito"/>
                <a:cs typeface="Arial Black"/>
              </a:rPr>
              <a:t>in </a:t>
            </a:r>
            <a:r>
              <a:rPr sz="1200" spc="-185" dirty="0">
                <a:solidFill>
                  <a:srgbClr val="FFFFFF"/>
                </a:solidFill>
                <a:latin typeface="Carlito"/>
                <a:cs typeface="Arial Black"/>
              </a:rPr>
              <a:t>data  </a:t>
            </a:r>
            <a:r>
              <a:rPr sz="1200" spc="-170" dirty="0">
                <a:solidFill>
                  <a:srgbClr val="FFFFFF"/>
                </a:solidFill>
                <a:latin typeface="Carlito"/>
                <a:cs typeface="Arial Black"/>
              </a:rPr>
              <a:t>over</a:t>
            </a:r>
            <a:r>
              <a:rPr sz="1200" spc="-75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200" spc="-180" dirty="0">
                <a:solidFill>
                  <a:srgbClr val="FFFFFF"/>
                </a:solidFill>
                <a:latin typeface="Carlito"/>
                <a:cs typeface="Arial Black"/>
              </a:rPr>
              <a:t>time.</a:t>
            </a:r>
            <a:endParaRPr sz="1200" dirty="0">
              <a:latin typeface="Carlito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1718" y="1652091"/>
            <a:ext cx="3641725" cy="426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5" dirty="0">
                <a:solidFill>
                  <a:srgbClr val="FFFFFF"/>
                </a:solidFill>
                <a:latin typeface="Carlito"/>
                <a:cs typeface="Arial Black"/>
              </a:rPr>
              <a:t>Scatter </a:t>
            </a:r>
            <a:r>
              <a:rPr sz="2400" spc="-365" dirty="0">
                <a:solidFill>
                  <a:srgbClr val="FFFFFF"/>
                </a:solidFill>
                <a:latin typeface="Carlito"/>
                <a:cs typeface="Arial Black"/>
              </a:rPr>
              <a:t>Graphs </a:t>
            </a:r>
            <a:r>
              <a:rPr sz="2400" spc="-300" dirty="0">
                <a:solidFill>
                  <a:srgbClr val="FFFFFF"/>
                </a:solidFill>
                <a:latin typeface="Carlito"/>
                <a:cs typeface="Arial Black"/>
              </a:rPr>
              <a:t>being</a:t>
            </a:r>
            <a:r>
              <a:rPr sz="2400" spc="-22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2400" spc="-360" dirty="0">
                <a:solidFill>
                  <a:srgbClr val="FFFFFF"/>
                </a:solidFill>
                <a:latin typeface="Carlito"/>
                <a:cs typeface="Arial Black"/>
              </a:rPr>
              <a:t>drawn:</a:t>
            </a:r>
            <a:endParaRPr sz="2400" dirty="0">
              <a:latin typeface="Carlito"/>
              <a:cs typeface="Arial Black"/>
            </a:endParaRPr>
          </a:p>
          <a:p>
            <a:pPr marL="12700" marR="536575">
              <a:lnSpc>
                <a:spcPct val="180000"/>
              </a:lnSpc>
              <a:spcBef>
                <a:spcPts val="15"/>
              </a:spcBef>
            </a:pPr>
            <a:r>
              <a:rPr sz="1800" spc="-260" dirty="0">
                <a:solidFill>
                  <a:srgbClr val="FFFFFF"/>
                </a:solidFill>
                <a:latin typeface="Carlito"/>
                <a:cs typeface="Arial Black"/>
              </a:rPr>
              <a:t>Flight </a:t>
            </a:r>
            <a:r>
              <a:rPr sz="1800" spc="-250" dirty="0">
                <a:solidFill>
                  <a:srgbClr val="FFFFFF"/>
                </a:solidFill>
                <a:latin typeface="Carlito"/>
                <a:cs typeface="Arial Black"/>
              </a:rPr>
              <a:t>Number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280" dirty="0">
                <a:solidFill>
                  <a:srgbClr val="FFFFFF"/>
                </a:solidFill>
                <a:latin typeface="Carlito"/>
                <a:cs typeface="Arial Black"/>
              </a:rPr>
              <a:t>Payload </a:t>
            </a:r>
            <a:r>
              <a:rPr sz="1800" spc="-330" dirty="0">
                <a:solidFill>
                  <a:srgbClr val="FFFFFF"/>
                </a:solidFill>
                <a:latin typeface="Carlito"/>
                <a:cs typeface="Arial Black"/>
              </a:rPr>
              <a:t>Mass  </a:t>
            </a:r>
            <a:r>
              <a:rPr sz="1800" spc="-260" dirty="0">
                <a:solidFill>
                  <a:srgbClr val="FFFFFF"/>
                </a:solidFill>
                <a:latin typeface="Carlito"/>
                <a:cs typeface="Arial Black"/>
              </a:rPr>
              <a:t>Flight </a:t>
            </a:r>
            <a:r>
              <a:rPr sz="1800" spc="-250" dirty="0">
                <a:solidFill>
                  <a:srgbClr val="FFFFFF"/>
                </a:solidFill>
                <a:latin typeface="Carlito"/>
                <a:cs typeface="Arial Black"/>
              </a:rPr>
              <a:t>Number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305" dirty="0">
                <a:solidFill>
                  <a:srgbClr val="FFFFFF"/>
                </a:solidFill>
                <a:latin typeface="Carlito"/>
                <a:cs typeface="Arial Black"/>
              </a:rPr>
              <a:t>Launch </a:t>
            </a:r>
            <a:r>
              <a:rPr sz="1800" spc="-300" dirty="0">
                <a:solidFill>
                  <a:srgbClr val="FFFFFF"/>
                </a:solidFill>
                <a:latin typeface="Carlito"/>
                <a:cs typeface="Arial Black"/>
              </a:rPr>
              <a:t>Site  </a:t>
            </a:r>
            <a:r>
              <a:rPr sz="1800" spc="-280" dirty="0">
                <a:solidFill>
                  <a:srgbClr val="FFFFFF"/>
                </a:solidFill>
                <a:latin typeface="Carlito"/>
                <a:cs typeface="Arial Black"/>
              </a:rPr>
              <a:t>Payload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305" dirty="0">
                <a:solidFill>
                  <a:srgbClr val="FFFFFF"/>
                </a:solidFill>
                <a:latin typeface="Carlito"/>
                <a:cs typeface="Arial Black"/>
              </a:rPr>
              <a:t>Launch</a:t>
            </a:r>
            <a:r>
              <a:rPr sz="1800" spc="-37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800" spc="-300" dirty="0">
                <a:solidFill>
                  <a:srgbClr val="FFFFFF"/>
                </a:solidFill>
                <a:latin typeface="Carlito"/>
                <a:cs typeface="Arial Black"/>
              </a:rPr>
              <a:t>Site</a:t>
            </a:r>
            <a:endParaRPr sz="1800" dirty="0">
              <a:latin typeface="Carlito"/>
              <a:cs typeface="Arial Black"/>
            </a:endParaRPr>
          </a:p>
          <a:p>
            <a:pPr marL="12700" marR="1332230">
              <a:lnSpc>
                <a:spcPct val="180000"/>
              </a:lnSpc>
            </a:pPr>
            <a:r>
              <a:rPr sz="1800" spc="-210" dirty="0">
                <a:solidFill>
                  <a:srgbClr val="FFFFFF"/>
                </a:solidFill>
                <a:latin typeface="Carlito"/>
                <a:cs typeface="Arial Black"/>
              </a:rPr>
              <a:t>Orbit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260" dirty="0">
                <a:solidFill>
                  <a:srgbClr val="FFFFFF"/>
                </a:solidFill>
                <a:latin typeface="Carlito"/>
                <a:cs typeface="Arial Black"/>
              </a:rPr>
              <a:t>Flight </a:t>
            </a:r>
            <a:r>
              <a:rPr sz="1800" spc="-250" dirty="0">
                <a:solidFill>
                  <a:srgbClr val="FFFFFF"/>
                </a:solidFill>
                <a:latin typeface="Carlito"/>
                <a:cs typeface="Arial Black"/>
              </a:rPr>
              <a:t>Number  </a:t>
            </a:r>
            <a:r>
              <a:rPr sz="1800" spc="-280" dirty="0">
                <a:solidFill>
                  <a:srgbClr val="FFFFFF"/>
                </a:solidFill>
                <a:latin typeface="Carlito"/>
                <a:cs typeface="Arial Black"/>
              </a:rPr>
              <a:t>Payload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210" dirty="0">
                <a:solidFill>
                  <a:srgbClr val="FFFFFF"/>
                </a:solidFill>
                <a:latin typeface="Carlito"/>
                <a:cs typeface="Arial Black"/>
              </a:rPr>
              <a:t>Orbit </a:t>
            </a:r>
            <a:r>
              <a:rPr sz="1800" spc="-330" dirty="0">
                <a:solidFill>
                  <a:srgbClr val="FFFFFF"/>
                </a:solidFill>
                <a:latin typeface="Carlito"/>
                <a:cs typeface="Arial Black"/>
              </a:rPr>
              <a:t>Type  </a:t>
            </a:r>
            <a:r>
              <a:rPr sz="1800" spc="-210" dirty="0">
                <a:solidFill>
                  <a:srgbClr val="FFFFFF"/>
                </a:solidFill>
                <a:latin typeface="Carlito"/>
                <a:cs typeface="Arial Black"/>
              </a:rPr>
              <a:t>Orbit </a:t>
            </a:r>
            <a:r>
              <a:rPr sz="1800" spc="-320" dirty="0">
                <a:solidFill>
                  <a:srgbClr val="FFFFFF"/>
                </a:solidFill>
                <a:latin typeface="Carlito"/>
                <a:cs typeface="Arial Black"/>
              </a:rPr>
              <a:t>VS. </a:t>
            </a:r>
            <a:r>
              <a:rPr sz="1800" spc="-280" dirty="0">
                <a:solidFill>
                  <a:srgbClr val="FFFFFF"/>
                </a:solidFill>
                <a:latin typeface="Carlito"/>
                <a:cs typeface="Arial Black"/>
              </a:rPr>
              <a:t>Payload</a:t>
            </a:r>
            <a:r>
              <a:rPr sz="1800" spc="-13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800" spc="-330" dirty="0">
                <a:solidFill>
                  <a:srgbClr val="FFFFFF"/>
                </a:solidFill>
                <a:latin typeface="Carlito"/>
                <a:cs typeface="Arial Black"/>
              </a:rPr>
              <a:t>Mass</a:t>
            </a:r>
            <a:endParaRPr sz="1800" dirty="0">
              <a:latin typeface="Carlito"/>
              <a:cs typeface="Arial Black"/>
            </a:endParaRPr>
          </a:p>
          <a:p>
            <a:pPr marL="12700" marR="383540">
              <a:lnSpc>
                <a:spcPct val="100000"/>
              </a:lnSpc>
              <a:spcBef>
                <a:spcPts val="1905"/>
              </a:spcBef>
            </a:pPr>
            <a:r>
              <a:rPr sz="1100" spc="-195" dirty="0">
                <a:solidFill>
                  <a:srgbClr val="FFFFFF"/>
                </a:solidFill>
                <a:latin typeface="Carlito"/>
                <a:cs typeface="Arial Black"/>
              </a:rPr>
              <a:t>Scatter </a:t>
            </a:r>
            <a:r>
              <a:rPr sz="1100" spc="-160" dirty="0">
                <a:solidFill>
                  <a:srgbClr val="FFFFFF"/>
                </a:solidFill>
                <a:latin typeface="Carlito"/>
                <a:cs typeface="Arial Black"/>
              </a:rPr>
              <a:t>plots </a:t>
            </a:r>
            <a:r>
              <a:rPr sz="1100" spc="-204" dirty="0">
                <a:solidFill>
                  <a:srgbClr val="FFFFFF"/>
                </a:solidFill>
                <a:latin typeface="Carlito"/>
                <a:cs typeface="Arial Black"/>
              </a:rPr>
              <a:t>show </a:t>
            </a:r>
            <a:r>
              <a:rPr sz="1100" spc="-190" dirty="0">
                <a:solidFill>
                  <a:srgbClr val="FFFFFF"/>
                </a:solidFill>
                <a:latin typeface="Carlito"/>
                <a:cs typeface="Arial Black"/>
              </a:rPr>
              <a:t>how </a:t>
            </a:r>
            <a:r>
              <a:rPr sz="1100" spc="-185" dirty="0">
                <a:solidFill>
                  <a:srgbClr val="FFFFFF"/>
                </a:solidFill>
                <a:latin typeface="Carlito"/>
                <a:cs typeface="Arial Black"/>
              </a:rPr>
              <a:t>much </a:t>
            </a:r>
            <a:r>
              <a:rPr sz="1100" spc="-150" dirty="0">
                <a:solidFill>
                  <a:srgbClr val="FFFFFF"/>
                </a:solidFill>
                <a:latin typeface="Carlito"/>
                <a:cs typeface="Arial Black"/>
              </a:rPr>
              <a:t>one </a:t>
            </a:r>
            <a:r>
              <a:rPr sz="1100" spc="-160" dirty="0">
                <a:solidFill>
                  <a:srgbClr val="FFFFFF"/>
                </a:solidFill>
                <a:latin typeface="Carlito"/>
                <a:cs typeface="Arial Black"/>
              </a:rPr>
              <a:t>variable </a:t>
            </a:r>
            <a:r>
              <a:rPr sz="1100" spc="-195" dirty="0">
                <a:solidFill>
                  <a:srgbClr val="FFFFFF"/>
                </a:solidFill>
                <a:latin typeface="Carlito"/>
                <a:cs typeface="Arial Black"/>
              </a:rPr>
              <a:t>is </a:t>
            </a:r>
            <a:r>
              <a:rPr sz="1100" spc="-170" dirty="0">
                <a:solidFill>
                  <a:srgbClr val="FFFFFF"/>
                </a:solidFill>
                <a:latin typeface="Carlito"/>
                <a:cs typeface="Arial Black"/>
              </a:rPr>
              <a:t>affected  </a:t>
            </a:r>
            <a:r>
              <a:rPr sz="1100" spc="-145" dirty="0">
                <a:solidFill>
                  <a:srgbClr val="FFFFFF"/>
                </a:solidFill>
                <a:latin typeface="Carlito"/>
                <a:cs typeface="Arial Black"/>
              </a:rPr>
              <a:t>by </a:t>
            </a:r>
            <a:r>
              <a:rPr sz="1100" spc="-155" dirty="0">
                <a:solidFill>
                  <a:srgbClr val="FFFFFF"/>
                </a:solidFill>
                <a:latin typeface="Carlito"/>
                <a:cs typeface="Arial Black"/>
              </a:rPr>
              <a:t>another. </a:t>
            </a:r>
            <a:r>
              <a:rPr sz="1100" spc="-190" dirty="0">
                <a:solidFill>
                  <a:srgbClr val="FFFFFF"/>
                </a:solidFill>
                <a:latin typeface="Carlito"/>
                <a:cs typeface="Arial Black"/>
              </a:rPr>
              <a:t>The </a:t>
            </a:r>
            <a:r>
              <a:rPr sz="1100" spc="-160" dirty="0">
                <a:solidFill>
                  <a:srgbClr val="FFFFFF"/>
                </a:solidFill>
                <a:latin typeface="Carlito"/>
                <a:cs typeface="Arial Black"/>
              </a:rPr>
              <a:t>relationship </a:t>
            </a:r>
            <a:r>
              <a:rPr sz="1100" spc="-185" dirty="0">
                <a:solidFill>
                  <a:srgbClr val="FFFFFF"/>
                </a:solidFill>
                <a:latin typeface="Carlito"/>
                <a:cs typeface="Arial Black"/>
              </a:rPr>
              <a:t>between </a:t>
            </a:r>
            <a:r>
              <a:rPr sz="1100" spc="-195" dirty="0">
                <a:solidFill>
                  <a:srgbClr val="FFFFFF"/>
                </a:solidFill>
                <a:latin typeface="Carlito"/>
                <a:cs typeface="Arial Black"/>
              </a:rPr>
              <a:t>two </a:t>
            </a:r>
            <a:r>
              <a:rPr sz="1100" spc="-170" dirty="0">
                <a:solidFill>
                  <a:srgbClr val="FFFFFF"/>
                </a:solidFill>
                <a:latin typeface="Carlito"/>
                <a:cs typeface="Arial Black"/>
              </a:rPr>
              <a:t>variables </a:t>
            </a:r>
            <a:r>
              <a:rPr sz="1100" spc="-200" dirty="0">
                <a:solidFill>
                  <a:srgbClr val="FFFFFF"/>
                </a:solidFill>
                <a:latin typeface="Carlito"/>
                <a:cs typeface="Arial Black"/>
              </a:rPr>
              <a:t>is  </a:t>
            </a:r>
            <a:r>
              <a:rPr sz="1100" spc="-175" dirty="0">
                <a:solidFill>
                  <a:srgbClr val="FFFFFF"/>
                </a:solidFill>
                <a:latin typeface="Carlito"/>
                <a:cs typeface="Arial Black"/>
              </a:rPr>
              <a:t>called </a:t>
            </a:r>
            <a:r>
              <a:rPr sz="1100" spc="-155" dirty="0">
                <a:solidFill>
                  <a:srgbClr val="FFFFFF"/>
                </a:solidFill>
                <a:latin typeface="Carlito"/>
                <a:cs typeface="Arial Black"/>
              </a:rPr>
              <a:t>their correlation </a:t>
            </a:r>
            <a:r>
              <a:rPr sz="1100" spc="-125" dirty="0">
                <a:solidFill>
                  <a:srgbClr val="FFFFFF"/>
                </a:solidFill>
                <a:latin typeface="Carlito"/>
                <a:cs typeface="Arial Black"/>
              </a:rPr>
              <a:t>. </a:t>
            </a:r>
            <a:r>
              <a:rPr sz="1100" spc="-195" dirty="0">
                <a:solidFill>
                  <a:srgbClr val="FFFFFF"/>
                </a:solidFill>
                <a:latin typeface="Carlito"/>
                <a:cs typeface="Arial Black"/>
              </a:rPr>
              <a:t>Scatter </a:t>
            </a:r>
            <a:r>
              <a:rPr sz="1100" spc="-160" dirty="0">
                <a:solidFill>
                  <a:srgbClr val="FFFFFF"/>
                </a:solidFill>
                <a:latin typeface="Carlito"/>
                <a:cs typeface="Arial Black"/>
              </a:rPr>
              <a:t>plots </a:t>
            </a:r>
            <a:r>
              <a:rPr sz="1100" spc="-175" dirty="0">
                <a:solidFill>
                  <a:srgbClr val="FFFFFF"/>
                </a:solidFill>
                <a:latin typeface="Carlito"/>
                <a:cs typeface="Arial Black"/>
              </a:rPr>
              <a:t>usually </a:t>
            </a:r>
            <a:r>
              <a:rPr sz="1100" spc="-185" dirty="0">
                <a:solidFill>
                  <a:srgbClr val="FFFFFF"/>
                </a:solidFill>
                <a:latin typeface="Carlito"/>
                <a:cs typeface="Arial Black"/>
              </a:rPr>
              <a:t>consist </a:t>
            </a:r>
            <a:r>
              <a:rPr sz="1100" spc="-120" dirty="0">
                <a:solidFill>
                  <a:srgbClr val="FFFFFF"/>
                </a:solidFill>
                <a:latin typeface="Carlito"/>
                <a:cs typeface="Arial Black"/>
              </a:rPr>
              <a:t>of </a:t>
            </a:r>
            <a:r>
              <a:rPr sz="1100" spc="-190" dirty="0">
                <a:solidFill>
                  <a:srgbClr val="FFFFFF"/>
                </a:solidFill>
                <a:latin typeface="Carlito"/>
                <a:cs typeface="Arial Black"/>
              </a:rPr>
              <a:t>a  </a:t>
            </a:r>
            <a:r>
              <a:rPr sz="1100" spc="-155" dirty="0">
                <a:solidFill>
                  <a:srgbClr val="FFFFFF"/>
                </a:solidFill>
                <a:latin typeface="Carlito"/>
                <a:cs typeface="Arial Black"/>
              </a:rPr>
              <a:t>large </a:t>
            </a:r>
            <a:r>
              <a:rPr sz="1100" spc="-130" dirty="0">
                <a:solidFill>
                  <a:srgbClr val="FFFFFF"/>
                </a:solidFill>
                <a:latin typeface="Carlito"/>
                <a:cs typeface="Arial Black"/>
              </a:rPr>
              <a:t>body </a:t>
            </a:r>
            <a:r>
              <a:rPr sz="1100" spc="-120" dirty="0">
                <a:solidFill>
                  <a:srgbClr val="FFFFFF"/>
                </a:solidFill>
                <a:latin typeface="Carlito"/>
                <a:cs typeface="Arial Black"/>
              </a:rPr>
              <a:t>of</a:t>
            </a:r>
            <a:r>
              <a:rPr sz="1100" dirty="0">
                <a:solidFill>
                  <a:srgbClr val="FFFFFF"/>
                </a:solidFill>
                <a:latin typeface="Carlito"/>
                <a:cs typeface="Arial Black"/>
              </a:rPr>
              <a:t> </a:t>
            </a:r>
            <a:r>
              <a:rPr sz="1100" spc="-160" dirty="0">
                <a:solidFill>
                  <a:srgbClr val="FFFFFF"/>
                </a:solidFill>
                <a:latin typeface="Carlito"/>
                <a:cs typeface="Arial Black"/>
              </a:rPr>
              <a:t>data.</a:t>
            </a:r>
            <a:endParaRPr sz="1100" dirty="0">
              <a:latin typeface="Carlito"/>
              <a:cs typeface="Arial Blac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5348" y="1543811"/>
            <a:ext cx="7126605" cy="3275329"/>
            <a:chOff x="3165348" y="1543811"/>
            <a:chExt cx="7126605" cy="3275329"/>
          </a:xfrm>
        </p:grpSpPr>
        <p:sp>
          <p:nvSpPr>
            <p:cNvPr id="12" name="object 12"/>
            <p:cNvSpPr/>
            <p:nvPr/>
          </p:nvSpPr>
          <p:spPr>
            <a:xfrm>
              <a:off x="3165348" y="3616451"/>
              <a:ext cx="1188720" cy="11887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03436" y="1543811"/>
              <a:ext cx="1088135" cy="10866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2119" y="3869435"/>
              <a:ext cx="949451" cy="9494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278257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20" dirty="0">
                <a:solidFill>
                  <a:srgbClr val="005392"/>
                </a:solidFill>
                <a:latin typeface="Carlito"/>
                <a:cs typeface="Carlito"/>
              </a:rPr>
              <a:t>EDA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with</a:t>
            </a:r>
            <a:r>
              <a:rPr sz="4000" spc="-5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12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2806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FFFFFF"/>
                </a:solidFill>
              </a:rPr>
              <a:t>EDA </a:t>
            </a:r>
            <a:r>
              <a:rPr sz="4000" spc="-5" dirty="0">
                <a:solidFill>
                  <a:srgbClr val="FFFFFF"/>
                </a:solidFill>
              </a:rPr>
              <a:t>with</a:t>
            </a:r>
            <a:r>
              <a:rPr sz="4000" spc="-45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SQL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379272" y="1578102"/>
            <a:ext cx="9813925" cy="427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1C1C1C"/>
                </a:solidFill>
                <a:latin typeface="Carlito"/>
                <a:cs typeface="Carlito"/>
              </a:rPr>
              <a:t>Performed </a:t>
            </a: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SQL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queries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to gather </a:t>
            </a:r>
            <a:r>
              <a:rPr sz="2400" b="1" spc="-10" dirty="0">
                <a:solidFill>
                  <a:srgbClr val="1C1C1C"/>
                </a:solidFill>
                <a:latin typeface="Carlito"/>
                <a:cs typeface="Carlito"/>
              </a:rPr>
              <a:t>information </a:t>
            </a: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about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2400" b="1" spc="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400" b="1" spc="-10" dirty="0">
                <a:solidFill>
                  <a:srgbClr val="1C1C1C"/>
                </a:solidFill>
                <a:latin typeface="Carlito"/>
                <a:cs typeface="Carlito"/>
              </a:rPr>
              <a:t>dataset.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For example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of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some questions we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were asked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about the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data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we needed information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about.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Which</a:t>
            </a:r>
            <a:r>
              <a:rPr sz="1800" b="1" spc="-254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we 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are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using SQL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queries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get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answers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in the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r>
              <a:rPr sz="1800" b="1" spc="-1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dirty="0">
                <a:latin typeface="Arial"/>
                <a:cs typeface="Arial"/>
              </a:rPr>
              <a:t>names </a:t>
            </a:r>
            <a:r>
              <a:rPr sz="1400" b="1" spc="-5" dirty="0">
                <a:latin typeface="Arial"/>
                <a:cs typeface="Arial"/>
              </a:rPr>
              <a:t>of the unique launch </a:t>
            </a:r>
            <a:r>
              <a:rPr sz="1400" b="1" dirty="0">
                <a:latin typeface="Arial"/>
                <a:cs typeface="Arial"/>
              </a:rPr>
              <a:t>sites in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dirty="0">
                <a:latin typeface="Arial"/>
                <a:cs typeface="Arial"/>
              </a:rPr>
              <a:t>space</a:t>
            </a:r>
            <a:r>
              <a:rPr sz="1400" b="1" spc="-1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mission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 </a:t>
            </a:r>
            <a:r>
              <a:rPr sz="1400" b="1" dirty="0">
                <a:latin typeface="Arial"/>
                <a:cs typeface="Arial"/>
              </a:rPr>
              <a:t>5 </a:t>
            </a:r>
            <a:r>
              <a:rPr sz="1400" b="1" spc="-5" dirty="0">
                <a:latin typeface="Arial"/>
                <a:cs typeface="Arial"/>
              </a:rPr>
              <a:t>records </a:t>
            </a:r>
            <a:r>
              <a:rPr sz="1400" b="1" dirty="0">
                <a:latin typeface="Arial"/>
                <a:cs typeface="Arial"/>
              </a:rPr>
              <a:t>where </a:t>
            </a:r>
            <a:r>
              <a:rPr sz="1400" b="1" spc="-5" dirty="0">
                <a:latin typeface="Arial"/>
                <a:cs typeface="Arial"/>
              </a:rPr>
              <a:t>launch </a:t>
            </a:r>
            <a:r>
              <a:rPr sz="1400" b="1" dirty="0">
                <a:latin typeface="Arial"/>
                <a:cs typeface="Arial"/>
              </a:rPr>
              <a:t>sites </a:t>
            </a:r>
            <a:r>
              <a:rPr sz="1400" b="1" spc="-5" dirty="0">
                <a:latin typeface="Arial"/>
                <a:cs typeface="Arial"/>
              </a:rPr>
              <a:t>begin </a:t>
            </a:r>
            <a:r>
              <a:rPr sz="1400" b="1" dirty="0">
                <a:latin typeface="Arial"/>
                <a:cs typeface="Arial"/>
              </a:rPr>
              <a:t>with </a:t>
            </a:r>
            <a:r>
              <a:rPr sz="1400" b="1" spc="-5" dirty="0">
                <a:latin typeface="Arial"/>
                <a:cs typeface="Arial"/>
              </a:rPr>
              <a:t>the string</a:t>
            </a:r>
            <a:r>
              <a:rPr sz="1400" b="1" spc="-2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'KSC’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dirty="0">
                <a:latin typeface="Arial"/>
                <a:cs typeface="Arial"/>
              </a:rPr>
              <a:t>total </a:t>
            </a:r>
            <a:r>
              <a:rPr sz="1400" b="1" spc="-10" dirty="0">
                <a:latin typeface="Arial"/>
                <a:cs typeface="Arial"/>
              </a:rPr>
              <a:t>payload </a:t>
            </a:r>
            <a:r>
              <a:rPr sz="1400" b="1" dirty="0">
                <a:latin typeface="Arial"/>
                <a:cs typeface="Arial"/>
              </a:rPr>
              <a:t>mass carried </a:t>
            </a:r>
            <a:r>
              <a:rPr sz="1400" b="1" spc="-5" dirty="0">
                <a:latin typeface="Arial"/>
                <a:cs typeface="Arial"/>
              </a:rPr>
              <a:t>by boosters launched by </a:t>
            </a:r>
            <a:r>
              <a:rPr sz="1400" b="1" spc="-10" dirty="0">
                <a:latin typeface="Arial"/>
                <a:cs typeface="Arial"/>
              </a:rPr>
              <a:t>NASA</a:t>
            </a:r>
            <a:r>
              <a:rPr sz="1400" b="1" spc="-1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(CRS)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 </a:t>
            </a:r>
            <a:r>
              <a:rPr sz="1400" b="1" spc="-5" dirty="0">
                <a:latin typeface="Arial"/>
                <a:cs typeface="Arial"/>
              </a:rPr>
              <a:t>average </a:t>
            </a:r>
            <a:r>
              <a:rPr sz="1400" b="1" spc="-10" dirty="0">
                <a:latin typeface="Arial"/>
                <a:cs typeface="Arial"/>
              </a:rPr>
              <a:t>payload </a:t>
            </a:r>
            <a:r>
              <a:rPr sz="1400" b="1" dirty="0">
                <a:latin typeface="Arial"/>
                <a:cs typeface="Arial"/>
              </a:rPr>
              <a:t>mass carried </a:t>
            </a:r>
            <a:r>
              <a:rPr sz="1400" b="1" spc="-5" dirty="0">
                <a:latin typeface="Arial"/>
                <a:cs typeface="Arial"/>
              </a:rPr>
              <a:t>by booster version F9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v1.1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date </a:t>
            </a:r>
            <a:r>
              <a:rPr sz="1400" b="1" dirty="0">
                <a:latin typeface="Arial"/>
                <a:cs typeface="Arial"/>
              </a:rPr>
              <a:t>where </a:t>
            </a:r>
            <a:r>
              <a:rPr sz="1400" b="1" spc="-5" dirty="0">
                <a:latin typeface="Arial"/>
                <a:cs typeface="Arial"/>
              </a:rPr>
              <a:t>the successful landing outcome </a:t>
            </a: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5" dirty="0">
                <a:latin typeface="Arial"/>
                <a:cs typeface="Arial"/>
              </a:rPr>
              <a:t>drone ship </a:t>
            </a:r>
            <a:r>
              <a:rPr sz="1400" b="1" spc="5" dirty="0">
                <a:latin typeface="Arial"/>
                <a:cs typeface="Arial"/>
              </a:rPr>
              <a:t>was</a:t>
            </a:r>
            <a:r>
              <a:rPr sz="1400" b="1" spc="-2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achieved.</a:t>
            </a:r>
            <a:endParaRPr sz="1400">
              <a:latin typeface="Arial"/>
              <a:cs typeface="Arial"/>
            </a:endParaRPr>
          </a:p>
          <a:p>
            <a:pPr marL="299085" marR="14097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</a:t>
            </a:r>
            <a:r>
              <a:rPr sz="1400" b="1" dirty="0">
                <a:latin typeface="Arial"/>
                <a:cs typeface="Arial"/>
              </a:rPr>
              <a:t>names </a:t>
            </a:r>
            <a:r>
              <a:rPr sz="1400" b="1" spc="-5" dirty="0">
                <a:latin typeface="Arial"/>
                <a:cs typeface="Arial"/>
              </a:rPr>
              <a:t>of the boosters </a:t>
            </a:r>
            <a:r>
              <a:rPr sz="1400" b="1" dirty="0">
                <a:latin typeface="Arial"/>
                <a:cs typeface="Arial"/>
              </a:rPr>
              <a:t>which </a:t>
            </a:r>
            <a:r>
              <a:rPr sz="1400" b="1" spc="-5" dirty="0">
                <a:latin typeface="Arial"/>
                <a:cs typeface="Arial"/>
              </a:rPr>
              <a:t>have </a:t>
            </a:r>
            <a:r>
              <a:rPr sz="1400" b="1" dirty="0">
                <a:latin typeface="Arial"/>
                <a:cs typeface="Arial"/>
              </a:rPr>
              <a:t>success in </a:t>
            </a:r>
            <a:r>
              <a:rPr sz="1400" b="1" spc="-5" dirty="0">
                <a:latin typeface="Arial"/>
                <a:cs typeface="Arial"/>
              </a:rPr>
              <a:t>ground pad and have </a:t>
            </a:r>
            <a:r>
              <a:rPr sz="1400" b="1" spc="-10" dirty="0">
                <a:latin typeface="Arial"/>
                <a:cs typeface="Arial"/>
              </a:rPr>
              <a:t>payload </a:t>
            </a:r>
            <a:r>
              <a:rPr sz="1400" b="1" dirty="0">
                <a:latin typeface="Arial"/>
                <a:cs typeface="Arial"/>
              </a:rPr>
              <a:t>mass greater </a:t>
            </a:r>
            <a:r>
              <a:rPr sz="1400" b="1" spc="-5" dirty="0">
                <a:latin typeface="Arial"/>
                <a:cs typeface="Arial"/>
              </a:rPr>
              <a:t>than</a:t>
            </a:r>
            <a:r>
              <a:rPr sz="1400" b="1" spc="-2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4000  </a:t>
            </a:r>
            <a:r>
              <a:rPr sz="1400" b="1" spc="-5" dirty="0">
                <a:latin typeface="Arial"/>
                <a:cs typeface="Arial"/>
              </a:rPr>
              <a:t>but </a:t>
            </a:r>
            <a:r>
              <a:rPr sz="1400" b="1" dirty="0">
                <a:latin typeface="Arial"/>
                <a:cs typeface="Arial"/>
              </a:rPr>
              <a:t>less </a:t>
            </a:r>
            <a:r>
              <a:rPr sz="1400" b="1" spc="-5" dirty="0">
                <a:latin typeface="Arial"/>
                <a:cs typeface="Arial"/>
              </a:rPr>
              <a:t>than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6000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total number of </a:t>
            </a:r>
            <a:r>
              <a:rPr sz="1400" b="1" dirty="0">
                <a:latin typeface="Arial"/>
                <a:cs typeface="Arial"/>
              </a:rPr>
              <a:t>successful </a:t>
            </a:r>
            <a:r>
              <a:rPr sz="1400" b="1" spc="-5" dirty="0">
                <a:latin typeface="Arial"/>
                <a:cs typeface="Arial"/>
              </a:rPr>
              <a:t>and </a:t>
            </a:r>
            <a:r>
              <a:rPr sz="1400" b="1" dirty="0">
                <a:latin typeface="Arial"/>
                <a:cs typeface="Arial"/>
              </a:rPr>
              <a:t>failure mission</a:t>
            </a:r>
            <a:r>
              <a:rPr sz="1400" b="1" spc="-2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outcomes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</a:t>
            </a:r>
            <a:r>
              <a:rPr sz="1400" b="1" dirty="0">
                <a:latin typeface="Arial"/>
                <a:cs typeface="Arial"/>
              </a:rPr>
              <a:t>names </a:t>
            </a:r>
            <a:r>
              <a:rPr sz="1400" b="1" spc="-5" dirty="0">
                <a:latin typeface="Arial"/>
                <a:cs typeface="Arial"/>
              </a:rPr>
              <a:t>of the booster_versions </a:t>
            </a:r>
            <a:r>
              <a:rPr sz="1400" b="1" dirty="0">
                <a:latin typeface="Arial"/>
                <a:cs typeface="Arial"/>
              </a:rPr>
              <a:t>which </a:t>
            </a:r>
            <a:r>
              <a:rPr sz="1400" b="1" spc="-5" dirty="0">
                <a:latin typeface="Arial"/>
                <a:cs typeface="Arial"/>
              </a:rPr>
              <a:t>have </a:t>
            </a:r>
            <a:r>
              <a:rPr sz="1400" b="1" dirty="0">
                <a:latin typeface="Arial"/>
                <a:cs typeface="Arial"/>
              </a:rPr>
              <a:t>carried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dirty="0">
                <a:latin typeface="Arial"/>
                <a:cs typeface="Arial"/>
              </a:rPr>
              <a:t>maximum </a:t>
            </a:r>
            <a:r>
              <a:rPr sz="1400" b="1" spc="-10" dirty="0">
                <a:latin typeface="Arial"/>
                <a:cs typeface="Arial"/>
              </a:rPr>
              <a:t>payload</a:t>
            </a:r>
            <a:r>
              <a:rPr sz="1400" b="1" spc="-2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mass.</a:t>
            </a:r>
            <a:endParaRPr sz="1400">
              <a:latin typeface="Arial"/>
              <a:cs typeface="Arial"/>
            </a:endParaRPr>
          </a:p>
          <a:p>
            <a:pPr marL="299085" marR="24511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records </a:t>
            </a:r>
            <a:r>
              <a:rPr sz="1400" b="1" dirty="0">
                <a:latin typeface="Arial"/>
                <a:cs typeface="Arial"/>
              </a:rPr>
              <a:t>which will </a:t>
            </a:r>
            <a:r>
              <a:rPr sz="1400" b="1" spc="-5" dirty="0">
                <a:latin typeface="Arial"/>
                <a:cs typeface="Arial"/>
              </a:rPr>
              <a:t>display the month </a:t>
            </a:r>
            <a:r>
              <a:rPr sz="1400" b="1" dirty="0">
                <a:latin typeface="Arial"/>
                <a:cs typeface="Arial"/>
              </a:rPr>
              <a:t>names, </a:t>
            </a:r>
            <a:r>
              <a:rPr sz="1400" b="1" spc="-5" dirty="0">
                <a:latin typeface="Arial"/>
                <a:cs typeface="Arial"/>
              </a:rPr>
              <a:t>successful landing_outcomes </a:t>
            </a: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5" dirty="0">
                <a:latin typeface="Arial"/>
                <a:cs typeface="Arial"/>
              </a:rPr>
              <a:t>ground pad ,booster  versions, launch_site for the months </a:t>
            </a: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15" dirty="0">
                <a:latin typeface="Arial"/>
                <a:cs typeface="Arial"/>
              </a:rPr>
              <a:t>year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  <a:p>
            <a:pPr marL="299085" marR="17081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Ranking the count of </a:t>
            </a:r>
            <a:r>
              <a:rPr sz="1400" b="1" dirty="0">
                <a:latin typeface="Arial"/>
                <a:cs typeface="Arial"/>
              </a:rPr>
              <a:t>successful </a:t>
            </a:r>
            <a:r>
              <a:rPr sz="1400" b="1" spc="-5" dirty="0">
                <a:latin typeface="Arial"/>
                <a:cs typeface="Arial"/>
              </a:rPr>
              <a:t>landing_outcomes </a:t>
            </a:r>
            <a:r>
              <a:rPr sz="1400" b="1" dirty="0">
                <a:latin typeface="Arial"/>
                <a:cs typeface="Arial"/>
              </a:rPr>
              <a:t>between </a:t>
            </a:r>
            <a:r>
              <a:rPr sz="1400" b="1" spc="-5" dirty="0">
                <a:latin typeface="Arial"/>
                <a:cs typeface="Arial"/>
              </a:rPr>
              <a:t>the date 2010-06-04 and 2017-03-20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0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descending  </a:t>
            </a:r>
            <a:r>
              <a:rPr sz="1400" b="1" spc="-15" dirty="0">
                <a:latin typeface="Arial"/>
                <a:cs typeface="Arial"/>
              </a:rPr>
              <a:t>order.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272" y="6371640"/>
            <a:ext cx="333293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3"/>
              </a:rPr>
              <a:t>GitHub URL </a:t>
            </a:r>
            <a:r>
              <a:rPr sz="1800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3"/>
              </a:rPr>
              <a:t>to</a:t>
            </a:r>
            <a:r>
              <a:rPr sz="1800" u="heavy" spc="-3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rlito"/>
                <a:cs typeface="Carlito"/>
                <a:hlinkClick r:id="rId3"/>
              </a:rPr>
              <a:t>Notebook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46080" y="2743200"/>
            <a:ext cx="1431035" cy="1761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13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520" y="338709"/>
            <a:ext cx="8181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</a:rPr>
              <a:t>Building </a:t>
            </a:r>
            <a:r>
              <a:rPr sz="4000" dirty="0">
                <a:solidFill>
                  <a:srgbClr val="FFFFFF"/>
                </a:solidFill>
              </a:rPr>
              <a:t>an </a:t>
            </a:r>
            <a:r>
              <a:rPr sz="4000" spc="-25" dirty="0">
                <a:solidFill>
                  <a:srgbClr val="FFFFFF"/>
                </a:solidFill>
              </a:rPr>
              <a:t>interactive </a:t>
            </a:r>
            <a:r>
              <a:rPr sz="4000" spc="-5" dirty="0">
                <a:solidFill>
                  <a:srgbClr val="FFFFFF"/>
                </a:solidFill>
              </a:rPr>
              <a:t>map with</a:t>
            </a:r>
            <a:r>
              <a:rPr sz="4000" spc="25" dirty="0">
                <a:solidFill>
                  <a:srgbClr val="FFFFFF"/>
                </a:solidFill>
              </a:rPr>
              <a:t> </a:t>
            </a:r>
            <a:r>
              <a:rPr sz="4000" spc="-20" dirty="0">
                <a:solidFill>
                  <a:srgbClr val="FFFFFF"/>
                </a:solidFill>
              </a:rPr>
              <a:t>Folium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8415655" y="6373774"/>
            <a:ext cx="267855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 smtClean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URL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to</a:t>
            </a:r>
            <a:r>
              <a:rPr sz="1800" u="heavy" spc="-3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Notebook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660" y="1567941"/>
            <a:ext cx="11221085" cy="481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3820" algn="just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visualize the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Launch Data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into an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interactive map. </a:t>
            </a:r>
            <a:r>
              <a:rPr sz="2400" spc="-25" dirty="0">
                <a:solidFill>
                  <a:srgbClr val="1C1C1C"/>
                </a:solidFill>
                <a:latin typeface="Arial"/>
                <a:cs typeface="Arial"/>
              </a:rPr>
              <a:t>We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took the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Latitude and  Longitude Coordinates at each launch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site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and added a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Circle Marker around each  launch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site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with a label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of the </a:t>
            </a:r>
            <a:r>
              <a:rPr sz="2400" i="1" spc="-10" dirty="0">
                <a:solidFill>
                  <a:srgbClr val="1C1C1C"/>
                </a:solidFill>
                <a:latin typeface="Arial"/>
                <a:cs typeface="Arial"/>
              </a:rPr>
              <a:t>name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of the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sz="2400" i="1" spc="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site.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 marR="24765" algn="just">
              <a:lnSpc>
                <a:spcPct val="100000"/>
              </a:lnSpc>
            </a:pPr>
            <a:r>
              <a:rPr sz="2400" b="1" spc="-25" dirty="0">
                <a:solidFill>
                  <a:srgbClr val="1C1C1C"/>
                </a:solidFill>
                <a:latin typeface="Arial"/>
                <a:cs typeface="Arial"/>
              </a:rPr>
              <a:t>We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assigned the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dataframe launch_outcomes(failures, successes)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2400" b="1" i="1" spc="-5" dirty="0">
                <a:solidFill>
                  <a:srgbClr val="1C1C1C"/>
                </a:solidFill>
                <a:latin typeface="Arial"/>
                <a:cs typeface="Arial"/>
              </a:rPr>
              <a:t>classes  </a:t>
            </a:r>
            <a:r>
              <a:rPr sz="2400" b="1" i="1" dirty="0">
                <a:solidFill>
                  <a:srgbClr val="1C1C1C"/>
                </a:solidFill>
                <a:latin typeface="Arial"/>
                <a:cs typeface="Arial"/>
              </a:rPr>
              <a:t>0 and 1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with </a:t>
            </a:r>
            <a:r>
              <a:rPr sz="2400" dirty="0">
                <a:solidFill>
                  <a:srgbClr val="00AF50"/>
                </a:solidFill>
                <a:latin typeface="Arial"/>
                <a:cs typeface="Arial"/>
              </a:rPr>
              <a:t>Green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Red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markers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the map in a</a:t>
            </a:r>
            <a:r>
              <a:rPr sz="2400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MarkerCluster()</a:t>
            </a:r>
            <a:endParaRPr sz="2400" dirty="0">
              <a:latin typeface="Arial"/>
              <a:cs typeface="Arial"/>
            </a:endParaRPr>
          </a:p>
          <a:p>
            <a:pPr marL="12700" marR="154305">
              <a:lnSpc>
                <a:spcPct val="100000"/>
              </a:lnSpc>
              <a:spcBef>
                <a:spcPts val="1685"/>
              </a:spcBef>
            </a:pP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Using </a:t>
            </a:r>
            <a:r>
              <a:rPr sz="2400" b="1" spc="-15" dirty="0">
                <a:solidFill>
                  <a:srgbClr val="1C1C1C"/>
                </a:solidFill>
                <a:latin typeface="Arial"/>
                <a:cs typeface="Arial"/>
              </a:rPr>
              <a:t>Haversine’s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formula </a:t>
            </a:r>
            <a:r>
              <a:rPr sz="2400" b="1" spc="10" dirty="0">
                <a:solidFill>
                  <a:srgbClr val="1C1C1C"/>
                </a:solidFill>
                <a:latin typeface="Arial"/>
                <a:cs typeface="Arial"/>
              </a:rPr>
              <a:t>we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calculated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the distance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from the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Launch Site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to 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various landmarks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find various trends about what is around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Launch Site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to 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measure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patterns.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Lines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are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drawn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on the map to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measure distance </a:t>
            </a:r>
            <a:r>
              <a:rPr sz="2400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sz="2400" spc="9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"/>
                <a:cs typeface="Arial"/>
              </a:rPr>
              <a:t>landmarks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1660"/>
              </a:lnSpc>
              <a:spcBef>
                <a:spcPts val="1700"/>
              </a:spcBef>
            </a:pPr>
            <a:r>
              <a:rPr sz="1400" b="1" dirty="0">
                <a:latin typeface="Arial"/>
                <a:cs typeface="Arial"/>
              </a:rPr>
              <a:t>Example </a:t>
            </a:r>
            <a:r>
              <a:rPr sz="1400" b="1" spc="-5" dirty="0">
                <a:latin typeface="Arial"/>
                <a:cs typeface="Arial"/>
              </a:rPr>
              <a:t>of </a:t>
            </a:r>
            <a:r>
              <a:rPr sz="1400" b="1" dirty="0">
                <a:latin typeface="Arial"/>
                <a:cs typeface="Arial"/>
              </a:rPr>
              <a:t>some </a:t>
            </a:r>
            <a:r>
              <a:rPr sz="1400" b="1" spc="-5" dirty="0">
                <a:latin typeface="Arial"/>
                <a:cs typeface="Arial"/>
              </a:rPr>
              <a:t>trends </a:t>
            </a:r>
            <a:r>
              <a:rPr sz="1400" b="1" dirty="0">
                <a:latin typeface="Arial"/>
                <a:cs typeface="Arial"/>
              </a:rPr>
              <a:t>in which </a:t>
            </a:r>
            <a:r>
              <a:rPr sz="1400" b="1" spc="-5" dirty="0">
                <a:latin typeface="Arial"/>
                <a:cs typeface="Arial"/>
              </a:rPr>
              <a:t>the Launch </a:t>
            </a:r>
            <a:r>
              <a:rPr sz="1400" b="1" dirty="0">
                <a:latin typeface="Arial"/>
                <a:cs typeface="Arial"/>
              </a:rPr>
              <a:t>Site is situated</a:t>
            </a:r>
            <a:r>
              <a:rPr sz="1400" b="1" spc="-2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in.</a:t>
            </a:r>
            <a:endParaRPr sz="1400" dirty="0">
              <a:latin typeface="Arial"/>
              <a:cs typeface="Arial"/>
            </a:endParaRPr>
          </a:p>
          <a:p>
            <a:pPr marL="75565" indent="-63500">
              <a:lnSpc>
                <a:spcPts val="1660"/>
              </a:lnSpc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5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 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1400" spc="125" dirty="0">
                <a:solidFill>
                  <a:srgbClr val="1C1C1C"/>
                </a:solidFill>
                <a:latin typeface="Arial"/>
                <a:cs typeface="Arial"/>
              </a:rPr>
              <a:t>railways?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No</a:t>
            </a:r>
            <a:endParaRPr sz="1400" dirty="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5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 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1400" spc="35" dirty="0">
                <a:solidFill>
                  <a:srgbClr val="1C1C1C"/>
                </a:solidFill>
                <a:latin typeface="Arial"/>
                <a:cs typeface="Arial"/>
              </a:rPr>
              <a:t>highways?</a:t>
            </a:r>
            <a:r>
              <a:rPr sz="1400" spc="11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No</a:t>
            </a:r>
            <a:endParaRPr sz="1400" dirty="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5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1400" spc="140" dirty="0">
                <a:solidFill>
                  <a:srgbClr val="1C1C1C"/>
                </a:solidFill>
                <a:latin typeface="Arial"/>
                <a:cs typeface="Arial"/>
              </a:rPr>
              <a:t>coastline?</a:t>
            </a:r>
            <a:r>
              <a:rPr sz="1400" spc="11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1C1C1C"/>
                </a:solidFill>
                <a:latin typeface="Arial"/>
                <a:cs typeface="Arial"/>
              </a:rPr>
              <a:t>Yes</a:t>
            </a:r>
            <a:endParaRPr sz="1400" dirty="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Do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10" dirty="0">
                <a:solidFill>
                  <a:srgbClr val="1C1C1C"/>
                </a:solidFill>
                <a:latin typeface="Arial"/>
                <a:cs typeface="Arial"/>
              </a:rPr>
              <a:t>keep </a:t>
            </a:r>
            <a:r>
              <a:rPr sz="1400" spc="170" dirty="0">
                <a:solidFill>
                  <a:srgbClr val="1C1C1C"/>
                </a:solidFill>
                <a:latin typeface="Arial"/>
                <a:cs typeface="Arial"/>
              </a:rPr>
              <a:t>certain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distance </a:t>
            </a:r>
            <a:r>
              <a:rPr sz="1400" spc="-45" dirty="0">
                <a:solidFill>
                  <a:srgbClr val="1C1C1C"/>
                </a:solidFill>
                <a:latin typeface="Arial"/>
                <a:cs typeface="Arial"/>
              </a:rPr>
              <a:t>away </a:t>
            </a:r>
            <a:r>
              <a:rPr sz="1400" spc="70" dirty="0">
                <a:solidFill>
                  <a:srgbClr val="1C1C1C"/>
                </a:solidFill>
                <a:latin typeface="Arial"/>
                <a:cs typeface="Arial"/>
              </a:rPr>
              <a:t>from </a:t>
            </a:r>
            <a:r>
              <a:rPr sz="1400" spc="204" dirty="0">
                <a:solidFill>
                  <a:srgbClr val="1C1C1C"/>
                </a:solidFill>
                <a:latin typeface="Arial"/>
                <a:cs typeface="Arial"/>
              </a:rPr>
              <a:t>cities?</a:t>
            </a:r>
            <a:r>
              <a:rPr sz="1400" spc="2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1C1C1C"/>
                </a:solidFill>
                <a:latin typeface="Arial"/>
                <a:cs typeface="Arial"/>
              </a:rPr>
              <a:t>Yes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720090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Build a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Dashboard </a:t>
            </a:r>
            <a:r>
              <a:rPr sz="4000" dirty="0">
                <a:solidFill>
                  <a:srgbClr val="005392"/>
                </a:solidFill>
                <a:latin typeface="Carlito"/>
                <a:cs typeface="Carlito"/>
              </a:rPr>
              <a:t>with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Plotly</a:t>
            </a:r>
            <a:r>
              <a:rPr sz="4000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Dash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63169"/>
            <a:ext cx="96278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FFFFFF"/>
                </a:solidFill>
              </a:rPr>
              <a:t>Built </a:t>
            </a:r>
            <a:r>
              <a:rPr sz="3700" dirty="0">
                <a:solidFill>
                  <a:srgbClr val="FFFFFF"/>
                </a:solidFill>
              </a:rPr>
              <a:t>an </a:t>
            </a:r>
            <a:r>
              <a:rPr sz="3700" spc="-20" dirty="0">
                <a:solidFill>
                  <a:srgbClr val="FFFFFF"/>
                </a:solidFill>
              </a:rPr>
              <a:t>interactive </a:t>
            </a:r>
            <a:r>
              <a:rPr sz="3700" spc="-10" dirty="0">
                <a:solidFill>
                  <a:srgbClr val="FFFFFF"/>
                </a:solidFill>
              </a:rPr>
              <a:t>dashboard </a:t>
            </a:r>
            <a:r>
              <a:rPr sz="3700" spc="-5" dirty="0">
                <a:solidFill>
                  <a:srgbClr val="FFFFFF"/>
                </a:solidFill>
              </a:rPr>
              <a:t>with Flask and</a:t>
            </a:r>
            <a:r>
              <a:rPr sz="3700" spc="80" dirty="0">
                <a:solidFill>
                  <a:srgbClr val="FFFFFF"/>
                </a:solidFill>
              </a:rPr>
              <a:t> </a:t>
            </a:r>
            <a:r>
              <a:rPr sz="3700" dirty="0">
                <a:solidFill>
                  <a:srgbClr val="FFFFFF"/>
                </a:solidFill>
              </a:rPr>
              <a:t>Dash</a:t>
            </a:r>
            <a:endParaRPr sz="37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79272" y="1578102"/>
            <a:ext cx="108908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Used Python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Anywhere to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host the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website </a:t>
            </a:r>
            <a:r>
              <a:rPr sz="2400" b="1" spc="-10" dirty="0">
                <a:solidFill>
                  <a:srgbClr val="1C1C1C"/>
                </a:solidFill>
                <a:latin typeface="Carlito"/>
                <a:cs typeface="Carlito"/>
              </a:rPr>
              <a:t>live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24/7 </a:t>
            </a: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so </a:t>
            </a:r>
            <a:r>
              <a:rPr sz="2400" b="1" spc="-10" dirty="0">
                <a:solidFill>
                  <a:srgbClr val="1C1C1C"/>
                </a:solidFill>
                <a:latin typeface="Carlito"/>
                <a:cs typeface="Carlito"/>
              </a:rPr>
              <a:t>your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can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play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around with the 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data </a:t>
            </a: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2400" b="1" spc="-5" dirty="0">
                <a:solidFill>
                  <a:srgbClr val="1C1C1C"/>
                </a:solidFill>
                <a:latin typeface="Carlito"/>
                <a:cs typeface="Carlito"/>
              </a:rPr>
              <a:t>view the</a:t>
            </a:r>
            <a:r>
              <a:rPr sz="2400" b="1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rlito"/>
                <a:cs typeface="Carlito"/>
              </a:rPr>
              <a:t>data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  <a:tabLst>
                <a:tab pos="354965" algn="l"/>
              </a:tabLst>
            </a:pPr>
            <a:r>
              <a:rPr b="0" dirty="0">
                <a:latin typeface="Carlito"/>
                <a:cs typeface="Carlito"/>
              </a:rPr>
              <a:t>-	</a:t>
            </a:r>
            <a:r>
              <a:rPr spc="-5" dirty="0"/>
              <a:t>The dashboard </a:t>
            </a:r>
            <a:r>
              <a:rPr dirty="0"/>
              <a:t>is </a:t>
            </a:r>
            <a:r>
              <a:rPr spc="-5" dirty="0"/>
              <a:t>built with </a:t>
            </a:r>
            <a:r>
              <a:rPr dirty="0"/>
              <a:t>Flask and </a:t>
            </a:r>
            <a:r>
              <a:rPr spc="-5" dirty="0"/>
              <a:t>Dash </a:t>
            </a:r>
            <a:r>
              <a:rPr spc="-10" dirty="0"/>
              <a:t>web</a:t>
            </a:r>
            <a:r>
              <a:rPr spc="-85" dirty="0"/>
              <a:t> </a:t>
            </a:r>
            <a:r>
              <a:rPr spc="-10" dirty="0"/>
              <a:t>framework.</a:t>
            </a:r>
          </a:p>
          <a:p>
            <a:pPr marL="321310">
              <a:lnSpc>
                <a:spcPct val="100000"/>
              </a:lnSpc>
              <a:spcBef>
                <a:spcPts val="1175"/>
              </a:spcBef>
            </a:pPr>
            <a:r>
              <a:rPr sz="2000" spc="-10" dirty="0"/>
              <a:t>Graphs</a:t>
            </a:r>
            <a:endParaRPr sz="2000" dirty="0"/>
          </a:p>
          <a:p>
            <a:pPr marL="664210" marR="1899920" indent="-342900">
              <a:lnSpc>
                <a:spcPct val="100000"/>
              </a:lnSpc>
              <a:spcBef>
                <a:spcPts val="10"/>
              </a:spcBef>
              <a:tabLst>
                <a:tab pos="664210" algn="l"/>
              </a:tabLst>
            </a:pPr>
            <a:r>
              <a:rPr sz="1800" b="0" dirty="0">
                <a:latin typeface="Carlito"/>
                <a:cs typeface="Carlito"/>
              </a:rPr>
              <a:t>-	</a:t>
            </a:r>
            <a:r>
              <a:rPr sz="1800" spc="-5" dirty="0"/>
              <a:t>Pie Chart </a:t>
            </a:r>
            <a:r>
              <a:rPr sz="1800" dirty="0"/>
              <a:t>showing the </a:t>
            </a:r>
            <a:r>
              <a:rPr sz="1800" spc="-10" dirty="0"/>
              <a:t>total </a:t>
            </a:r>
            <a:r>
              <a:rPr sz="1800" dirty="0"/>
              <a:t>launches by a </a:t>
            </a:r>
            <a:r>
              <a:rPr sz="1800" spc="-5" dirty="0"/>
              <a:t>certain</a:t>
            </a:r>
            <a:r>
              <a:rPr sz="1800" spc="-130" dirty="0"/>
              <a:t> </a:t>
            </a:r>
            <a:r>
              <a:rPr sz="1800" spc="-10" dirty="0"/>
              <a:t>site/all  </a:t>
            </a:r>
            <a:r>
              <a:rPr sz="1800" spc="-5" dirty="0"/>
              <a:t>sites</a:t>
            </a:r>
            <a:endParaRPr sz="1800" dirty="0">
              <a:latin typeface="Carlito"/>
              <a:cs typeface="Carlito"/>
            </a:endParaRPr>
          </a:p>
          <a:p>
            <a:pPr marL="530225">
              <a:lnSpc>
                <a:spcPct val="100000"/>
              </a:lnSpc>
            </a:pPr>
            <a:r>
              <a:rPr sz="1800" i="1" dirty="0">
                <a:latin typeface="Carlito"/>
                <a:cs typeface="Carlito"/>
              </a:rPr>
              <a:t>-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display relative proportions of multiple classes of</a:t>
            </a:r>
            <a:r>
              <a:rPr sz="1800" b="0" i="1" spc="114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b="0" i="1" spc="-10" dirty="0">
                <a:solidFill>
                  <a:srgbClr val="1F2023"/>
                </a:solidFill>
                <a:latin typeface="Carlito"/>
                <a:cs typeface="Carlito"/>
              </a:rPr>
              <a:t>data.</a:t>
            </a:r>
            <a:endParaRPr sz="1800" dirty="0">
              <a:latin typeface="Carlito"/>
              <a:cs typeface="Carlito"/>
            </a:endParaRPr>
          </a:p>
          <a:p>
            <a:pPr marL="321310" marR="2257425" indent="184150">
              <a:lnSpc>
                <a:spcPct val="100000"/>
              </a:lnSpc>
            </a:pPr>
            <a:r>
              <a:rPr sz="1800" b="0" i="1" dirty="0">
                <a:solidFill>
                  <a:srgbClr val="1F2023"/>
                </a:solidFill>
                <a:latin typeface="Carlito"/>
                <a:cs typeface="Carlito"/>
              </a:rPr>
              <a:t>- </a:t>
            </a:r>
            <a:r>
              <a:rPr sz="1800" b="0" i="1" spc="-15" dirty="0">
                <a:solidFill>
                  <a:srgbClr val="1F2023"/>
                </a:solidFill>
                <a:latin typeface="Carlito"/>
                <a:cs typeface="Carlito"/>
              </a:rPr>
              <a:t>size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of </a:t>
            </a:r>
            <a:r>
              <a:rPr sz="1800" b="0" i="1" dirty="0">
                <a:solidFill>
                  <a:srgbClr val="1F2023"/>
                </a:solidFill>
                <a:latin typeface="Carlito"/>
                <a:cs typeface="Carlito"/>
              </a:rPr>
              <a:t>the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circle </a:t>
            </a:r>
            <a:r>
              <a:rPr sz="1800" b="0" i="1" spc="-10" dirty="0">
                <a:solidFill>
                  <a:srgbClr val="1F2023"/>
                </a:solidFill>
                <a:latin typeface="Carlito"/>
                <a:cs typeface="Carlito"/>
              </a:rPr>
              <a:t>can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be made proportional </a:t>
            </a:r>
            <a:r>
              <a:rPr sz="1800" b="0" i="1" spc="-15" dirty="0">
                <a:solidFill>
                  <a:srgbClr val="1F2023"/>
                </a:solidFill>
                <a:latin typeface="Carlito"/>
                <a:cs typeface="Carlito"/>
              </a:rPr>
              <a:t>to </a:t>
            </a:r>
            <a:r>
              <a:rPr sz="1800" b="0" i="1" dirty="0">
                <a:solidFill>
                  <a:srgbClr val="1F2023"/>
                </a:solidFill>
                <a:latin typeface="Carlito"/>
                <a:cs typeface="Carlito"/>
              </a:rPr>
              <a:t>the </a:t>
            </a:r>
            <a:r>
              <a:rPr sz="1800" b="0" i="1" spc="-15" dirty="0">
                <a:solidFill>
                  <a:srgbClr val="1F2023"/>
                </a:solidFill>
                <a:latin typeface="Carlito"/>
                <a:cs typeface="Carlito"/>
              </a:rPr>
              <a:t>total  </a:t>
            </a:r>
            <a:r>
              <a:rPr sz="1800" b="0" i="1" spc="-10" dirty="0">
                <a:solidFill>
                  <a:srgbClr val="1F2023"/>
                </a:solidFill>
                <a:latin typeface="Carlito"/>
                <a:cs typeface="Carlito"/>
              </a:rPr>
              <a:t>quantity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it</a:t>
            </a:r>
            <a:r>
              <a:rPr sz="1800" b="0" i="1" spc="1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rlito"/>
                <a:cs typeface="Carlito"/>
              </a:rPr>
              <a:t>represents.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272" y="4690998"/>
            <a:ext cx="1074483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1C1C1C"/>
                </a:solidFill>
                <a:latin typeface="Carlito"/>
                <a:cs typeface="Carlito"/>
              </a:rPr>
              <a:t>Scatter Graph </a:t>
            </a:r>
            <a:r>
              <a:rPr sz="2000" b="1" dirty="0">
                <a:solidFill>
                  <a:srgbClr val="1C1C1C"/>
                </a:solidFill>
                <a:latin typeface="Carlito"/>
                <a:cs typeface="Carlito"/>
              </a:rPr>
              <a:t>showing the </a:t>
            </a:r>
            <a:r>
              <a:rPr sz="2000" b="1" spc="-5" dirty="0">
                <a:solidFill>
                  <a:srgbClr val="1C1C1C"/>
                </a:solidFill>
                <a:latin typeface="Carlito"/>
                <a:cs typeface="Carlito"/>
              </a:rPr>
              <a:t>relationship with Outcome </a:t>
            </a:r>
            <a:r>
              <a:rPr sz="2000" b="1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2000" b="1" spc="-15" dirty="0">
                <a:solidFill>
                  <a:srgbClr val="1C1C1C"/>
                </a:solidFill>
                <a:latin typeface="Carlito"/>
                <a:cs typeface="Carlito"/>
              </a:rPr>
              <a:t>Payload </a:t>
            </a:r>
            <a:r>
              <a:rPr sz="2000" b="1" spc="-5" dirty="0">
                <a:solidFill>
                  <a:srgbClr val="1C1C1C"/>
                </a:solidFill>
                <a:latin typeface="Carlito"/>
                <a:cs typeface="Carlito"/>
              </a:rPr>
              <a:t>Mass (Kg) </a:t>
            </a:r>
            <a:r>
              <a:rPr sz="2000" b="1" spc="-15" dirty="0">
                <a:solidFill>
                  <a:srgbClr val="1C1C1C"/>
                </a:solidFill>
                <a:latin typeface="Carlito"/>
                <a:cs typeface="Carlito"/>
              </a:rPr>
              <a:t>for </a:t>
            </a:r>
            <a:r>
              <a:rPr sz="2000" b="1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000" b="1" spc="-10" dirty="0">
                <a:solidFill>
                  <a:srgbClr val="1C1C1C"/>
                </a:solidFill>
                <a:latin typeface="Carlito"/>
                <a:cs typeface="Carlito"/>
              </a:rPr>
              <a:t>different Booster  </a:t>
            </a:r>
            <a:r>
              <a:rPr sz="2000" b="1" spc="-20" dirty="0">
                <a:solidFill>
                  <a:srgbClr val="1C1C1C"/>
                </a:solidFill>
                <a:latin typeface="Carlito"/>
                <a:cs typeface="Carlito"/>
              </a:rPr>
              <a:t>Versions</a:t>
            </a:r>
            <a:endParaRPr sz="2000">
              <a:latin typeface="Carlito"/>
              <a:cs typeface="Carlito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It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relationship between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two</a:t>
            </a: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variables.</a:t>
            </a:r>
            <a:endParaRPr sz="2000">
              <a:latin typeface="Carlito"/>
              <a:cs typeface="Carlito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It is the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best method </a:t>
            </a:r>
            <a:r>
              <a:rPr sz="2000" spc="-15" dirty="0">
                <a:solidFill>
                  <a:srgbClr val="1F2023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show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you </a:t>
            </a: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non-linear</a:t>
            </a:r>
            <a:r>
              <a:rPr sz="2000" spc="-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pattern.</a:t>
            </a:r>
            <a:endParaRPr sz="2000">
              <a:latin typeface="Carlito"/>
              <a:cs typeface="Carlito"/>
            </a:endParaRPr>
          </a:p>
          <a:p>
            <a:pPr marL="204470" indent="-136525">
              <a:lnSpc>
                <a:spcPct val="100000"/>
              </a:lnSpc>
              <a:spcBef>
                <a:spcPts val="5"/>
              </a:spcBef>
              <a:buChar char="-"/>
              <a:tabLst>
                <a:tab pos="205104" algn="l"/>
              </a:tabLst>
            </a:pP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range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of </a:t>
            </a:r>
            <a:r>
              <a:rPr sz="2000" spc="-15" dirty="0">
                <a:solidFill>
                  <a:srgbClr val="1F2023"/>
                </a:solidFill>
                <a:latin typeface="Carlito"/>
                <a:cs typeface="Carlito"/>
              </a:rPr>
              <a:t>data </a:t>
            </a:r>
            <a:r>
              <a:rPr sz="2000" spc="-40" dirty="0">
                <a:solidFill>
                  <a:srgbClr val="1F2023"/>
                </a:solidFill>
                <a:latin typeface="Carlito"/>
                <a:cs typeface="Carlito"/>
              </a:rPr>
              <a:t>flow,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i.e. maximum </a:t>
            </a: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minimum value, can be</a:t>
            </a:r>
            <a:r>
              <a:rPr sz="2000" spc="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determined.</a:t>
            </a:r>
            <a:endParaRPr sz="2000">
              <a:latin typeface="Carlito"/>
              <a:cs typeface="Carlito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Observation </a:t>
            </a:r>
            <a:r>
              <a:rPr sz="2000" dirty="0">
                <a:solidFill>
                  <a:srgbClr val="1F2023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reading </a:t>
            </a:r>
            <a:r>
              <a:rPr sz="2000" spc="-10" dirty="0">
                <a:solidFill>
                  <a:srgbClr val="1F2023"/>
                </a:solidFill>
                <a:latin typeface="Carlito"/>
                <a:cs typeface="Carlito"/>
              </a:rPr>
              <a:t>are</a:t>
            </a:r>
            <a:r>
              <a:rPr sz="2000" spc="-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Carlito"/>
                <a:cs typeface="Carlito"/>
              </a:rPr>
              <a:t>straightforward.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9200" y="3962400"/>
            <a:ext cx="28305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GitHub Link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to source code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68814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5" dirty="0">
                <a:solidFill>
                  <a:srgbClr val="005392"/>
                </a:solidFill>
                <a:latin typeface="Carlito"/>
                <a:cs typeface="Carlito"/>
              </a:rPr>
              <a:t>Predictive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analysis</a:t>
            </a:r>
            <a:r>
              <a:rPr sz="4000" spc="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(Classification)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6896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FFFFFF"/>
                </a:solidFill>
              </a:rPr>
              <a:t>Predictive </a:t>
            </a:r>
            <a:r>
              <a:rPr sz="4000" spc="-10" dirty="0">
                <a:solidFill>
                  <a:srgbClr val="FFFFFF"/>
                </a:solidFill>
              </a:rPr>
              <a:t>analysis</a:t>
            </a:r>
            <a:r>
              <a:rPr sz="4000" spc="-3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(Classification)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8763001" y="5733998"/>
            <a:ext cx="30722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GitHub Link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to source code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272" y="1513408"/>
            <a:ext cx="5751195" cy="3959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BUILDING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oad our dataset into NumPy and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Pandas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10" dirty="0">
                <a:latin typeface="Arial"/>
                <a:cs typeface="Arial"/>
              </a:rPr>
              <a:t>Transform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Split our data into training and test data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sets</a:t>
            </a: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Check how </a:t>
            </a:r>
            <a:r>
              <a:rPr sz="1400" spc="-5" dirty="0">
                <a:latin typeface="Arial"/>
                <a:cs typeface="Arial"/>
              </a:rPr>
              <a:t>many </a:t>
            </a:r>
            <a:r>
              <a:rPr sz="1400" dirty="0">
                <a:latin typeface="Arial"/>
                <a:cs typeface="Arial"/>
              </a:rPr>
              <a:t>test samples </a:t>
            </a:r>
            <a:r>
              <a:rPr sz="1400" spc="-10" dirty="0">
                <a:latin typeface="Arial"/>
                <a:cs typeface="Arial"/>
              </a:rPr>
              <a:t>we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Decide </a:t>
            </a:r>
            <a:r>
              <a:rPr sz="1400" spc="-5" dirty="0">
                <a:latin typeface="Arial"/>
                <a:cs typeface="Arial"/>
              </a:rPr>
              <a:t>which type </a:t>
            </a:r>
            <a:r>
              <a:rPr sz="1400" dirty="0">
                <a:latin typeface="Arial"/>
                <a:cs typeface="Arial"/>
              </a:rPr>
              <a:t>of machine learning algorithms </a:t>
            </a:r>
            <a:r>
              <a:rPr sz="1400" spc="-10" dirty="0">
                <a:latin typeface="Arial"/>
                <a:cs typeface="Arial"/>
              </a:rPr>
              <a:t>we </a:t>
            </a:r>
            <a:r>
              <a:rPr sz="1400" spc="-5" dirty="0">
                <a:latin typeface="Arial"/>
                <a:cs typeface="Arial"/>
              </a:rPr>
              <a:t>want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</a:t>
            </a: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Set our </a:t>
            </a:r>
            <a:r>
              <a:rPr sz="1400" spc="-5" dirty="0">
                <a:latin typeface="Arial"/>
                <a:cs typeface="Arial"/>
              </a:rPr>
              <a:t>parameters </a:t>
            </a:r>
            <a:r>
              <a:rPr sz="1400" dirty="0">
                <a:latin typeface="Arial"/>
                <a:cs typeface="Arial"/>
              </a:rPr>
              <a:t>and algorithms to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GridSearchCV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Fit </a:t>
            </a:r>
            <a:r>
              <a:rPr sz="1400" dirty="0">
                <a:latin typeface="Arial"/>
                <a:cs typeface="Arial"/>
              </a:rPr>
              <a:t>our datasets into the </a:t>
            </a:r>
            <a:r>
              <a:rPr sz="1400" spc="-5" dirty="0">
                <a:latin typeface="Arial"/>
                <a:cs typeface="Arial"/>
              </a:rPr>
              <a:t>GridSearchCV </a:t>
            </a:r>
            <a:r>
              <a:rPr sz="1400" dirty="0">
                <a:latin typeface="Arial"/>
                <a:cs typeface="Arial"/>
              </a:rPr>
              <a:t>objects and train our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dataset.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35" dirty="0">
                <a:latin typeface="Arial"/>
                <a:cs typeface="Arial"/>
              </a:rPr>
              <a:t>EVALUATING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Check accuracy for each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Get tuned </a:t>
            </a:r>
            <a:r>
              <a:rPr sz="1400" spc="-5" dirty="0">
                <a:latin typeface="Arial"/>
                <a:cs typeface="Arial"/>
              </a:rPr>
              <a:t>hyperparameters </a:t>
            </a:r>
            <a:r>
              <a:rPr sz="1400" dirty="0">
                <a:latin typeface="Arial"/>
                <a:cs typeface="Arial"/>
              </a:rPr>
              <a:t>for each </a:t>
            </a:r>
            <a:r>
              <a:rPr sz="1400" spc="-5" dirty="0">
                <a:latin typeface="Arial"/>
                <a:cs typeface="Arial"/>
              </a:rPr>
              <a:t>type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algorithms</a:t>
            </a: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Plot Confusion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IMPROVING</a:t>
            </a:r>
            <a:r>
              <a:rPr sz="1800" b="1" spc="-10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Feature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Engineering</a:t>
            </a: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Algorithm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Tuning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272" y="5721197"/>
            <a:ext cx="6624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FINDING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BEST </a:t>
            </a:r>
            <a:r>
              <a:rPr sz="1800" b="1" dirty="0">
                <a:latin typeface="Arial"/>
                <a:cs typeface="Arial"/>
              </a:rPr>
              <a:t>PERFORMING </a:t>
            </a:r>
            <a:r>
              <a:rPr sz="1800" b="1" spc="-15" dirty="0">
                <a:latin typeface="Arial"/>
                <a:cs typeface="Arial"/>
              </a:rPr>
              <a:t>CLASSIFICATION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272" y="5995517"/>
            <a:ext cx="752220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model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the best accuracy score </a:t>
            </a:r>
            <a:r>
              <a:rPr sz="1400" spc="-5" dirty="0">
                <a:latin typeface="Arial"/>
                <a:cs typeface="Arial"/>
              </a:rPr>
              <a:t>wins </a:t>
            </a:r>
            <a:r>
              <a:rPr sz="1400" dirty="0">
                <a:latin typeface="Arial"/>
                <a:cs typeface="Arial"/>
              </a:rPr>
              <a:t>the best </a:t>
            </a:r>
            <a:r>
              <a:rPr sz="1400" spc="-5" dirty="0">
                <a:latin typeface="Arial"/>
                <a:cs typeface="Arial"/>
              </a:rPr>
              <a:t>performing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notebook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dictionary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algorithms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bottom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notebook.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10708" y="1962911"/>
            <a:ext cx="2717231" cy="2953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147193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75" dirty="0" smtClean="0">
                <a:solidFill>
                  <a:srgbClr val="005392"/>
                </a:solidFill>
                <a:latin typeface="Carlito"/>
                <a:cs typeface="Carlito"/>
              </a:rPr>
              <a:t>R</a:t>
            </a:r>
            <a:r>
              <a:rPr sz="4000" spc="-5" dirty="0" smtClean="0">
                <a:solidFill>
                  <a:srgbClr val="005392"/>
                </a:solidFill>
                <a:latin typeface="Carlito"/>
                <a:cs typeface="Carlito"/>
              </a:rPr>
              <a:t>esult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04917" y="2482722"/>
            <a:ext cx="6711950" cy="3193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sz="3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Exploratory data analysis results</a:t>
            </a:r>
          </a:p>
          <a:p>
            <a:pPr marL="241300" indent="-229235">
              <a:lnSpc>
                <a:spcPct val="100000"/>
              </a:lnSpc>
              <a:spcBef>
                <a:spcPts val="3434"/>
              </a:spcBef>
              <a:buFont typeface="Arial"/>
              <a:buChar char="•"/>
              <a:tabLst>
                <a:tab pos="241935" algn="l"/>
              </a:tabLst>
            </a:pPr>
            <a:r>
              <a:rPr sz="3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Interactive analytics demo in screenshots</a:t>
            </a:r>
          </a:p>
          <a:p>
            <a:pPr marL="241300" indent="-229235">
              <a:lnSpc>
                <a:spcPct val="100000"/>
              </a:lnSpc>
              <a:spcBef>
                <a:spcPts val="3440"/>
              </a:spcBef>
              <a:buFont typeface="Arial"/>
              <a:buChar char="•"/>
              <a:tabLst>
                <a:tab pos="241935" algn="l"/>
              </a:tabLst>
            </a:pPr>
            <a:r>
              <a:rPr sz="3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Predictive analysis 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2633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FFFFFF"/>
                </a:solidFill>
              </a:rPr>
              <a:t>Results</a:t>
            </a:r>
            <a:endParaRPr sz="4000" dirty="0"/>
          </a:p>
        </p:txBody>
      </p:sp>
      <p:sp>
        <p:nvSpPr>
          <p:cNvPr id="6" name="object 6"/>
          <p:cNvSpPr/>
          <p:nvPr/>
        </p:nvSpPr>
        <p:spPr>
          <a:xfrm>
            <a:off x="838200" y="1979676"/>
            <a:ext cx="3387852" cy="3387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727200" y="0"/>
              <a:ext cx="104647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209040"/>
            </a:xfrm>
            <a:custGeom>
              <a:avLst/>
              <a:gdLst/>
              <a:ahLst/>
              <a:cxnLst/>
              <a:rect l="l" t="t" r="r" b="b"/>
              <a:pathLst>
                <a:path w="12192000" h="1209040">
                  <a:moveTo>
                    <a:pt x="12192000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12192000" y="120853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216230"/>
            <a:ext cx="975106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EDA with Visualization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19" y="2286962"/>
            <a:ext cx="12142582" cy="2413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6368" y="531621"/>
            <a:ext cx="3364229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spc="-10" dirty="0">
                <a:solidFill>
                  <a:srgbClr val="005392"/>
                </a:solidFill>
                <a:latin typeface="Carlito"/>
                <a:cs typeface="Carlito"/>
              </a:rPr>
              <a:t>Flight </a:t>
            </a:r>
            <a:r>
              <a:rPr b="1" dirty="0">
                <a:solidFill>
                  <a:srgbClr val="005392"/>
                </a:solidFill>
                <a:latin typeface="Carlito"/>
                <a:cs typeface="Carlito"/>
              </a:rPr>
              <a:t>Number</a:t>
            </a:r>
            <a:r>
              <a:rPr b="1" spc="-5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vs.  </a:t>
            </a:r>
            <a:r>
              <a:rPr b="1" spc="-10" dirty="0">
                <a:solidFill>
                  <a:srgbClr val="005392"/>
                </a:solidFill>
                <a:latin typeface="Carlito"/>
                <a:cs typeface="Carlito"/>
              </a:rPr>
              <a:t>Flight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15" dirty="0">
                <a:solidFill>
                  <a:srgbClr val="005392"/>
                </a:solidFill>
                <a:latin typeface="Carlito"/>
                <a:cs typeface="Carlito"/>
              </a:rPr>
              <a:t>Site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26994" y="5075046"/>
            <a:ext cx="560324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The more amount of flights at a launch site the greater the  success rate at a launch site.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52" y="2229505"/>
            <a:ext cx="12149543" cy="2342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6368" y="531621"/>
            <a:ext cx="323786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spc="-20" dirty="0">
                <a:solidFill>
                  <a:srgbClr val="005392"/>
                </a:solidFill>
                <a:latin typeface="Carlito"/>
                <a:cs typeface="Carlito"/>
              </a:rPr>
              <a:t>Payload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Mass</a:t>
            </a:r>
            <a:r>
              <a:rPr b="1" spc="-9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vs.  </a:t>
            </a:r>
            <a:r>
              <a:rPr b="1" dirty="0">
                <a:solidFill>
                  <a:srgbClr val="005392"/>
                </a:solidFill>
                <a:latin typeface="Carlito"/>
                <a:cs typeface="Carlito"/>
              </a:rPr>
              <a:t>Launch</a:t>
            </a:r>
            <a:r>
              <a:rPr b="1" spc="-1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15" dirty="0">
                <a:solidFill>
                  <a:srgbClr val="005392"/>
                </a:solidFill>
                <a:latin typeface="Carlito"/>
                <a:cs typeface="Carlito"/>
              </a:rPr>
              <a:t>Site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96848" y="4891862"/>
            <a:ext cx="102520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The greater the payload mass for Launch Site CCAFS SLC 40 the higher the success rate for the Rocket.  There is not quite a clear pattern to be found using this visualization to make a decision if the Launch Site is  dependant on Pay Load Mass for a success launch.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3434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</a:rPr>
              <a:t>Outl</a:t>
            </a:r>
            <a:r>
              <a:rPr sz="4000" spc="-20" dirty="0">
                <a:solidFill>
                  <a:srgbClr val="FFFFFF"/>
                </a:solidFill>
              </a:rPr>
              <a:t>i</a:t>
            </a:r>
            <a:r>
              <a:rPr sz="4000" spc="-10" dirty="0">
                <a:solidFill>
                  <a:srgbClr val="FFFFFF"/>
                </a:solidFill>
              </a:rPr>
              <a:t>ne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0" y="1344167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24268" y="1819364"/>
            <a:ext cx="3983354" cy="4348626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Executive Summary</a:t>
            </a: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Introduction</a:t>
            </a: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Methodology</a:t>
            </a: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Results</a:t>
            </a: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Conclusion</a:t>
            </a: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Appendix</a:t>
            </a:r>
          </a:p>
        </p:txBody>
      </p:sp>
      <p:sp>
        <p:nvSpPr>
          <p:cNvPr id="6" name="object 6"/>
          <p:cNvSpPr/>
          <p:nvPr/>
        </p:nvSpPr>
        <p:spPr>
          <a:xfrm>
            <a:off x="1473708" y="1924811"/>
            <a:ext cx="3921252" cy="3703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7341" y="592582"/>
            <a:ext cx="3592829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solidFill>
                  <a:srgbClr val="005392"/>
                </a:solidFill>
                <a:latin typeface="Carlito"/>
                <a:cs typeface="Carlito"/>
              </a:rPr>
              <a:t>Success </a:t>
            </a:r>
            <a:r>
              <a:rPr sz="3200" b="1" spc="-40" dirty="0">
                <a:solidFill>
                  <a:srgbClr val="005392"/>
                </a:solidFill>
                <a:latin typeface="Carlito"/>
                <a:cs typeface="Carlito"/>
              </a:rPr>
              <a:t>rate </a:t>
            </a:r>
            <a:r>
              <a:rPr sz="3200" b="1" spc="-10" dirty="0">
                <a:solidFill>
                  <a:srgbClr val="005392"/>
                </a:solidFill>
                <a:latin typeface="Carlito"/>
                <a:cs typeface="Carlito"/>
              </a:rPr>
              <a:t>vs. </a:t>
            </a:r>
            <a:r>
              <a:rPr sz="3200" b="1" spc="-5" dirty="0">
                <a:solidFill>
                  <a:srgbClr val="005392"/>
                </a:solidFill>
                <a:latin typeface="Carlito"/>
                <a:cs typeface="Carlito"/>
              </a:rPr>
              <a:t>Orbit  </a:t>
            </a:r>
            <a:r>
              <a:rPr sz="3200" b="1" dirty="0">
                <a:solidFill>
                  <a:srgbClr val="005392"/>
                </a:solidFill>
                <a:latin typeface="Carlito"/>
                <a:cs typeface="Carlito"/>
              </a:rPr>
              <a:t>type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9019" y="300227"/>
            <a:ext cx="5305931" cy="5180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7341" y="1856994"/>
            <a:ext cx="4493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Orbit GEO,HEO,SSO,ES-L1 has the best Success  Rate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481" y="793241"/>
            <a:ext cx="298640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10" dirty="0">
                <a:solidFill>
                  <a:srgbClr val="005392"/>
                </a:solidFill>
                <a:latin typeface="Carlito"/>
                <a:cs typeface="Carlito"/>
              </a:rPr>
              <a:t>Flight </a:t>
            </a:r>
            <a:r>
              <a:rPr sz="3200" b="1" spc="-5" dirty="0">
                <a:solidFill>
                  <a:srgbClr val="005392"/>
                </a:solidFill>
                <a:latin typeface="Carlito"/>
                <a:cs typeface="Carlito"/>
              </a:rPr>
              <a:t>Number</a:t>
            </a:r>
            <a:r>
              <a:rPr sz="3200" b="1" spc="-5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200" b="1" spc="-10" dirty="0">
                <a:solidFill>
                  <a:srgbClr val="005392"/>
                </a:solidFill>
                <a:latin typeface="Carlito"/>
                <a:cs typeface="Carlito"/>
              </a:rPr>
              <a:t>vs.  </a:t>
            </a:r>
            <a:r>
              <a:rPr sz="3200" b="1" spc="-5" dirty="0">
                <a:solidFill>
                  <a:srgbClr val="005392"/>
                </a:solidFill>
                <a:latin typeface="Carlito"/>
                <a:cs typeface="Carlito"/>
              </a:rPr>
              <a:t>Orbit</a:t>
            </a:r>
            <a:r>
              <a:rPr sz="32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200" b="1" spc="-5" dirty="0">
                <a:solidFill>
                  <a:srgbClr val="005392"/>
                </a:solidFill>
                <a:latin typeface="Carlito"/>
                <a:cs typeface="Carlito"/>
              </a:rPr>
              <a:t>type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1644" y="751336"/>
            <a:ext cx="6699493" cy="4695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4481" y="2241930"/>
            <a:ext cx="336169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You should see that in the LEO  orbit the Success appears related  to the number of flights; on the  other hand, there seems to be no  relationship between flight number  when in GTO orbit.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700" y="765175"/>
            <a:ext cx="323596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spc="-20" dirty="0">
                <a:solidFill>
                  <a:srgbClr val="005392"/>
                </a:solidFill>
                <a:latin typeface="Carlito"/>
                <a:cs typeface="Carlito"/>
              </a:rPr>
              <a:t>Payload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vs.</a:t>
            </a:r>
            <a:r>
              <a:rPr b="1" spc="-9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Orbit  </a:t>
            </a:r>
            <a:r>
              <a:rPr b="1" dirty="0">
                <a:solidFill>
                  <a:srgbClr val="005392"/>
                </a:solidFill>
                <a:latin typeface="Carlito"/>
                <a:cs typeface="Carlito"/>
              </a:rPr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4771644" y="890016"/>
            <a:ext cx="6874753" cy="4701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5800" y="2971800"/>
            <a:ext cx="3767454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You should observe that Heavy  payloads have a negative influence  on GTO orbits and positive on GTO  and Polar LEO (ISS) orbits.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912" y="411226"/>
            <a:ext cx="288417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dirty="0">
                <a:solidFill>
                  <a:srgbClr val="005392"/>
                </a:solidFill>
                <a:latin typeface="Carlito"/>
                <a:cs typeface="Carlito"/>
              </a:rPr>
              <a:t>Launch</a:t>
            </a:r>
            <a:r>
              <a:rPr b="1" spc="-5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rlito"/>
                <a:cs typeface="Carlito"/>
              </a:rPr>
              <a:t>success  </a:t>
            </a:r>
            <a:r>
              <a:rPr b="1" spc="-10" dirty="0">
                <a:solidFill>
                  <a:srgbClr val="005392"/>
                </a:solidFill>
                <a:latin typeface="Carlito"/>
                <a:cs typeface="Carlito"/>
              </a:rPr>
              <a:t>yearly</a:t>
            </a:r>
            <a:r>
              <a:rPr b="1" spc="-4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b="1" spc="-10" dirty="0">
                <a:solidFill>
                  <a:srgbClr val="005392"/>
                </a:solidFill>
                <a:latin typeface="Carlito"/>
                <a:cs typeface="Carlito"/>
              </a:rPr>
              <a:t>trend</a:t>
            </a:r>
          </a:p>
        </p:txBody>
      </p:sp>
      <p:sp>
        <p:nvSpPr>
          <p:cNvPr id="4" name="object 4"/>
          <p:cNvSpPr/>
          <p:nvPr/>
        </p:nvSpPr>
        <p:spPr>
          <a:xfrm>
            <a:off x="4122420" y="454151"/>
            <a:ext cx="7501128" cy="539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6912" y="4364863"/>
            <a:ext cx="296100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you can observe that  the success rate since  2013 kept increasing till  2020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79392" y="659891"/>
              <a:ext cx="3633470" cy="1191895"/>
            </a:xfrm>
            <a:custGeom>
              <a:avLst/>
              <a:gdLst/>
              <a:ahLst/>
              <a:cxnLst/>
              <a:rect l="l" t="t" r="r" b="b"/>
              <a:pathLst>
                <a:path w="3633470" h="1191895">
                  <a:moveTo>
                    <a:pt x="3434588" y="0"/>
                  </a:moveTo>
                  <a:lnTo>
                    <a:pt x="198628" y="0"/>
                  </a:lnTo>
                  <a:lnTo>
                    <a:pt x="153075" y="5244"/>
                  </a:lnTo>
                  <a:lnTo>
                    <a:pt x="111263" y="20183"/>
                  </a:lnTo>
                  <a:lnTo>
                    <a:pt x="74384" y="43627"/>
                  </a:lnTo>
                  <a:lnTo>
                    <a:pt x="43627" y="74384"/>
                  </a:lnTo>
                  <a:lnTo>
                    <a:pt x="20183" y="111263"/>
                  </a:lnTo>
                  <a:lnTo>
                    <a:pt x="5244" y="153075"/>
                  </a:lnTo>
                  <a:lnTo>
                    <a:pt x="0" y="198628"/>
                  </a:lnTo>
                  <a:lnTo>
                    <a:pt x="0" y="993140"/>
                  </a:lnTo>
                  <a:lnTo>
                    <a:pt x="5244" y="1038692"/>
                  </a:lnTo>
                  <a:lnTo>
                    <a:pt x="20183" y="1080504"/>
                  </a:lnTo>
                  <a:lnTo>
                    <a:pt x="43627" y="1117383"/>
                  </a:lnTo>
                  <a:lnTo>
                    <a:pt x="74384" y="1148140"/>
                  </a:lnTo>
                  <a:lnTo>
                    <a:pt x="111263" y="1171584"/>
                  </a:lnTo>
                  <a:lnTo>
                    <a:pt x="153075" y="1186523"/>
                  </a:lnTo>
                  <a:lnTo>
                    <a:pt x="198628" y="1191768"/>
                  </a:lnTo>
                  <a:lnTo>
                    <a:pt x="3434588" y="1191768"/>
                  </a:lnTo>
                  <a:lnTo>
                    <a:pt x="3480140" y="1186523"/>
                  </a:lnTo>
                  <a:lnTo>
                    <a:pt x="3521952" y="1171584"/>
                  </a:lnTo>
                  <a:lnTo>
                    <a:pt x="3558831" y="1148140"/>
                  </a:lnTo>
                  <a:lnTo>
                    <a:pt x="3589588" y="1117383"/>
                  </a:lnTo>
                  <a:lnTo>
                    <a:pt x="3613032" y="1080504"/>
                  </a:lnTo>
                  <a:lnTo>
                    <a:pt x="3627971" y="1038692"/>
                  </a:lnTo>
                  <a:lnTo>
                    <a:pt x="3633216" y="993140"/>
                  </a:lnTo>
                  <a:lnTo>
                    <a:pt x="3633216" y="198628"/>
                  </a:lnTo>
                  <a:lnTo>
                    <a:pt x="3627971" y="153075"/>
                  </a:lnTo>
                  <a:lnTo>
                    <a:pt x="3613032" y="111263"/>
                  </a:lnTo>
                  <a:lnTo>
                    <a:pt x="3589588" y="74384"/>
                  </a:lnTo>
                  <a:lnTo>
                    <a:pt x="3558831" y="43627"/>
                  </a:lnTo>
                  <a:lnTo>
                    <a:pt x="3521952" y="20183"/>
                  </a:lnTo>
                  <a:lnTo>
                    <a:pt x="3480140" y="5244"/>
                  </a:lnTo>
                  <a:lnTo>
                    <a:pt x="3434588" y="0"/>
                  </a:lnTo>
                  <a:close/>
                </a:path>
              </a:pathLst>
            </a:custGeom>
            <a:solidFill>
              <a:srgbClr val="B74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9392" y="659891"/>
              <a:ext cx="3633470" cy="1191895"/>
            </a:xfrm>
            <a:custGeom>
              <a:avLst/>
              <a:gdLst/>
              <a:ahLst/>
              <a:cxnLst/>
              <a:rect l="l" t="t" r="r" b="b"/>
              <a:pathLst>
                <a:path w="3633470" h="1191895">
                  <a:moveTo>
                    <a:pt x="0" y="198628"/>
                  </a:moveTo>
                  <a:lnTo>
                    <a:pt x="5244" y="153075"/>
                  </a:lnTo>
                  <a:lnTo>
                    <a:pt x="20183" y="111263"/>
                  </a:lnTo>
                  <a:lnTo>
                    <a:pt x="43627" y="74384"/>
                  </a:lnTo>
                  <a:lnTo>
                    <a:pt x="74384" y="43627"/>
                  </a:lnTo>
                  <a:lnTo>
                    <a:pt x="111263" y="20183"/>
                  </a:lnTo>
                  <a:lnTo>
                    <a:pt x="153075" y="5244"/>
                  </a:lnTo>
                  <a:lnTo>
                    <a:pt x="198628" y="0"/>
                  </a:lnTo>
                  <a:lnTo>
                    <a:pt x="3434588" y="0"/>
                  </a:lnTo>
                  <a:lnTo>
                    <a:pt x="3480140" y="5244"/>
                  </a:lnTo>
                  <a:lnTo>
                    <a:pt x="3521952" y="20183"/>
                  </a:lnTo>
                  <a:lnTo>
                    <a:pt x="3558831" y="43627"/>
                  </a:lnTo>
                  <a:lnTo>
                    <a:pt x="3589588" y="74384"/>
                  </a:lnTo>
                  <a:lnTo>
                    <a:pt x="3613032" y="111263"/>
                  </a:lnTo>
                  <a:lnTo>
                    <a:pt x="3627971" y="153075"/>
                  </a:lnTo>
                  <a:lnTo>
                    <a:pt x="3633216" y="198628"/>
                  </a:lnTo>
                  <a:lnTo>
                    <a:pt x="3633216" y="993140"/>
                  </a:lnTo>
                  <a:lnTo>
                    <a:pt x="3627971" y="1038692"/>
                  </a:lnTo>
                  <a:lnTo>
                    <a:pt x="3613032" y="1080504"/>
                  </a:lnTo>
                  <a:lnTo>
                    <a:pt x="3589588" y="1117383"/>
                  </a:lnTo>
                  <a:lnTo>
                    <a:pt x="3558831" y="1148140"/>
                  </a:lnTo>
                  <a:lnTo>
                    <a:pt x="3521952" y="1171584"/>
                  </a:lnTo>
                  <a:lnTo>
                    <a:pt x="3480140" y="1186523"/>
                  </a:lnTo>
                  <a:lnTo>
                    <a:pt x="3434588" y="1191768"/>
                  </a:lnTo>
                  <a:lnTo>
                    <a:pt x="198628" y="1191768"/>
                  </a:lnTo>
                  <a:lnTo>
                    <a:pt x="153075" y="1186523"/>
                  </a:lnTo>
                  <a:lnTo>
                    <a:pt x="111263" y="1171584"/>
                  </a:lnTo>
                  <a:lnTo>
                    <a:pt x="74384" y="1148140"/>
                  </a:lnTo>
                  <a:lnTo>
                    <a:pt x="43627" y="1117383"/>
                  </a:lnTo>
                  <a:lnTo>
                    <a:pt x="20183" y="1080504"/>
                  </a:lnTo>
                  <a:lnTo>
                    <a:pt x="5244" y="1038692"/>
                  </a:lnTo>
                  <a:lnTo>
                    <a:pt x="0" y="993140"/>
                  </a:lnTo>
                  <a:lnTo>
                    <a:pt x="0" y="198628"/>
                  </a:lnTo>
                  <a:close/>
                </a:path>
              </a:pathLst>
            </a:custGeom>
            <a:ln w="12700">
              <a:solidFill>
                <a:srgbClr val="B74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88509" y="860501"/>
            <a:ext cx="30168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EDA</a:t>
            </a:r>
            <a:r>
              <a:rPr sz="48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446278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5" dirty="0">
                <a:solidFill>
                  <a:srgbClr val="005392"/>
                </a:solidFill>
                <a:latin typeface="Carlito"/>
                <a:cs typeface="Carlito"/>
              </a:rPr>
              <a:t>All </a:t>
            </a:r>
            <a:r>
              <a:rPr sz="4000" b="1" dirty="0">
                <a:solidFill>
                  <a:srgbClr val="005392"/>
                </a:solidFill>
                <a:latin typeface="Carlito"/>
                <a:cs typeface="Carlito"/>
              </a:rPr>
              <a:t>launch </a:t>
            </a:r>
            <a:r>
              <a:rPr sz="4000" b="1" spc="-10" dirty="0">
                <a:solidFill>
                  <a:srgbClr val="005392"/>
                </a:solidFill>
                <a:latin typeface="Carlito"/>
                <a:cs typeface="Carlito"/>
              </a:rPr>
              <a:t>site</a:t>
            </a:r>
            <a:r>
              <a:rPr sz="4000" b="1" spc="-7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b="1" dirty="0">
                <a:solidFill>
                  <a:srgbClr val="005392"/>
                </a:solidFill>
                <a:latin typeface="Carlito"/>
                <a:cs typeface="Carlito"/>
              </a:rPr>
              <a:t>names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38709"/>
            <a:ext cx="41846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</a:rPr>
              <a:t>Unique </a:t>
            </a:r>
            <a:r>
              <a:rPr sz="4000" spc="-10" dirty="0">
                <a:solidFill>
                  <a:srgbClr val="FFFFFF"/>
                </a:solidFill>
              </a:rPr>
              <a:t>Launch</a:t>
            </a:r>
            <a:r>
              <a:rPr sz="4000" spc="-50" dirty="0">
                <a:solidFill>
                  <a:srgbClr val="FFFFFF"/>
                </a:solidFill>
              </a:rPr>
              <a:t> </a:t>
            </a:r>
            <a:r>
              <a:rPr sz="4000" spc="-15" dirty="0">
                <a:solidFill>
                  <a:srgbClr val="FFFFFF"/>
                </a:solidFill>
              </a:rPr>
              <a:t>Sites</a:t>
            </a:r>
            <a:endParaRPr sz="40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45806" y="1942083"/>
          <a:ext cx="3331210" cy="2660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1210"/>
              </a:tblGrid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Unique </a:t>
                      </a:r>
                      <a:r>
                        <a:rPr sz="2000" b="1" spc="-80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Launch</a:t>
                      </a:r>
                      <a:r>
                        <a:rPr sz="2000" b="1" spc="-5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75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Sites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4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CCAFS</a:t>
                      </a:r>
                      <a:r>
                        <a:rPr sz="2000" spc="-15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000" spc="-23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LC-40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4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CCAFS</a:t>
                      </a:r>
                      <a:r>
                        <a:rPr sz="2000" spc="-15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000" spc="-260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SLC-40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3827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4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CCAFS</a:t>
                      </a:r>
                      <a:r>
                        <a:rPr sz="2000" spc="-15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000" spc="-260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SLC-40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40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KSC</a:t>
                      </a:r>
                      <a:r>
                        <a:rPr sz="2000" spc="-39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000" spc="-240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LC-39A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6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VAFB</a:t>
                      </a:r>
                      <a:r>
                        <a:rPr sz="2000" spc="-14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000" spc="-285" dirty="0">
                          <a:solidFill>
                            <a:srgbClr val="005392"/>
                          </a:solidFill>
                          <a:latin typeface="Arial Black"/>
                          <a:cs typeface="Arial Black"/>
                        </a:rPr>
                        <a:t>SLC-4E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76502" y="2159254"/>
            <a:ext cx="3619500" cy="190372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select DISTINCT Launch_Site</a:t>
            </a:r>
          </a:p>
          <a:p>
            <a:pPr marL="12700">
              <a:lnSpc>
                <a:spcPct val="100000"/>
              </a:lnSpc>
            </a:pPr>
            <a:r>
              <a:rPr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from tblSpaceX</a:t>
            </a:r>
          </a:p>
        </p:txBody>
      </p:sp>
      <p:sp>
        <p:nvSpPr>
          <p:cNvPr id="7" name="object 7"/>
          <p:cNvSpPr/>
          <p:nvPr/>
        </p:nvSpPr>
        <p:spPr>
          <a:xfrm>
            <a:off x="5494020" y="2840735"/>
            <a:ext cx="1297305" cy="597535"/>
          </a:xfrm>
          <a:custGeom>
            <a:avLst/>
            <a:gdLst/>
            <a:ahLst/>
            <a:cxnLst/>
            <a:rect l="l" t="t" r="r" b="b"/>
            <a:pathLst>
              <a:path w="1297304" h="597535">
                <a:moveTo>
                  <a:pt x="998219" y="0"/>
                </a:moveTo>
                <a:lnTo>
                  <a:pt x="998219" y="149351"/>
                </a:lnTo>
                <a:lnTo>
                  <a:pt x="0" y="149351"/>
                </a:lnTo>
                <a:lnTo>
                  <a:pt x="0" y="448055"/>
                </a:lnTo>
                <a:lnTo>
                  <a:pt x="998219" y="448055"/>
                </a:lnTo>
                <a:lnTo>
                  <a:pt x="998219" y="597408"/>
                </a:lnTo>
                <a:lnTo>
                  <a:pt x="1296924" y="298703"/>
                </a:lnTo>
                <a:lnTo>
                  <a:pt x="998219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2548" y="4431283"/>
            <a:ext cx="58978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word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DISTINCT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query means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that it will only  show Unique values 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Launch_Site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 from</a:t>
            </a:r>
            <a:r>
              <a:rPr sz="1800" spc="9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tblSpaceX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344295"/>
            <a:chOff x="0" y="0"/>
            <a:chExt cx="12192000" cy="1344295"/>
          </a:xfrm>
        </p:grpSpPr>
        <p:sp>
          <p:nvSpPr>
            <p:cNvPr id="3" name="object 3"/>
            <p:cNvSpPr/>
            <p:nvPr/>
          </p:nvSpPr>
          <p:spPr>
            <a:xfrm>
              <a:off x="838199" y="1296924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0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13441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0" y="338709"/>
            <a:ext cx="7351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</a:rPr>
              <a:t>Launch </a:t>
            </a:r>
            <a:r>
              <a:rPr sz="4000" spc="-20" dirty="0">
                <a:solidFill>
                  <a:srgbClr val="FFFFFF"/>
                </a:solidFill>
              </a:rPr>
              <a:t>site </a:t>
            </a:r>
            <a:r>
              <a:rPr sz="4000" spc="-10" dirty="0">
                <a:solidFill>
                  <a:srgbClr val="FFFFFF"/>
                </a:solidFill>
              </a:rPr>
              <a:t>names begin with</a:t>
            </a:r>
            <a:r>
              <a:rPr sz="4000" spc="5" dirty="0">
                <a:solidFill>
                  <a:srgbClr val="FFFFFF"/>
                </a:solidFill>
              </a:rPr>
              <a:t> </a:t>
            </a:r>
            <a:r>
              <a:rPr sz="4000" spc="-5" dirty="0">
                <a:solidFill>
                  <a:srgbClr val="FFFFFF"/>
                </a:solidFill>
              </a:rPr>
              <a:t>`CCA`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924255" y="1684477"/>
            <a:ext cx="4125595" cy="22730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select TOP 5 * from tblSpaceX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WHERE Launch_Site LIKE 'KSC%'</a:t>
            </a:r>
          </a:p>
        </p:txBody>
      </p:sp>
      <p:sp>
        <p:nvSpPr>
          <p:cNvPr id="7" name="object 7"/>
          <p:cNvSpPr/>
          <p:nvPr/>
        </p:nvSpPr>
        <p:spPr>
          <a:xfrm>
            <a:off x="48767" y="4197096"/>
            <a:ext cx="12041124" cy="1833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96890" y="1931365"/>
            <a:ext cx="2143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6890" y="2480564"/>
            <a:ext cx="58680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word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TOP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5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query means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that it will only show 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5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records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from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tblSpaceX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LIKE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keyword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has a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wild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card 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with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words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‘KSC%’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percentage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end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suggests that 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Launch_Site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name must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start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with</a:t>
            </a:r>
            <a:r>
              <a:rPr sz="1800" spc="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KSC.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3800" y="3696868"/>
            <a:ext cx="431800" cy="521334"/>
          </a:xfrm>
          <a:custGeom>
            <a:avLst/>
            <a:gdLst/>
            <a:ahLst/>
            <a:cxnLst/>
            <a:rect l="l" t="t" r="r" b="b"/>
            <a:pathLst>
              <a:path w="431800" h="521335">
                <a:moveTo>
                  <a:pt x="323469" y="0"/>
                </a:moveTo>
                <a:lnTo>
                  <a:pt x="107823" y="0"/>
                </a:lnTo>
                <a:lnTo>
                  <a:pt x="107823" y="305562"/>
                </a:lnTo>
                <a:lnTo>
                  <a:pt x="0" y="305562"/>
                </a:lnTo>
                <a:lnTo>
                  <a:pt x="215645" y="521208"/>
                </a:lnTo>
                <a:lnTo>
                  <a:pt x="431292" y="305562"/>
                </a:lnTo>
                <a:lnTo>
                  <a:pt x="323469" y="305562"/>
                </a:lnTo>
                <a:lnTo>
                  <a:pt x="323469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400748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80" dirty="0">
                <a:solidFill>
                  <a:srgbClr val="005392"/>
                </a:solidFill>
                <a:latin typeface="Carlito"/>
                <a:cs typeface="Carlito"/>
              </a:rPr>
              <a:t>Total </a:t>
            </a:r>
            <a:r>
              <a:rPr sz="4000" b="1" spc="-10" dirty="0">
                <a:solidFill>
                  <a:srgbClr val="005392"/>
                </a:solidFill>
                <a:latin typeface="Carlito"/>
                <a:cs typeface="Carlito"/>
              </a:rPr>
              <a:t>payload</a:t>
            </a:r>
            <a:r>
              <a:rPr sz="4000" b="1" spc="-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b="1" dirty="0">
                <a:solidFill>
                  <a:srgbClr val="005392"/>
                </a:solidFill>
                <a:latin typeface="Carlito"/>
                <a:cs typeface="Carlito"/>
              </a:rPr>
              <a:t>mass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38709"/>
            <a:ext cx="9109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5" dirty="0">
                <a:solidFill>
                  <a:srgbClr val="FFFFFF"/>
                </a:solidFill>
              </a:rPr>
              <a:t>Total </a:t>
            </a:r>
            <a:r>
              <a:rPr sz="4000" spc="-30" dirty="0">
                <a:solidFill>
                  <a:srgbClr val="FFFFFF"/>
                </a:solidFill>
              </a:rPr>
              <a:t>Payload </a:t>
            </a:r>
            <a:r>
              <a:rPr sz="4000" spc="-5" dirty="0">
                <a:solidFill>
                  <a:srgbClr val="FFFFFF"/>
                </a:solidFill>
              </a:rPr>
              <a:t>Mass </a:t>
            </a:r>
            <a:r>
              <a:rPr sz="4000" spc="-15" dirty="0">
                <a:solidFill>
                  <a:srgbClr val="FFFFFF"/>
                </a:solidFill>
              </a:rPr>
              <a:t>by </a:t>
            </a:r>
            <a:r>
              <a:rPr sz="4000" spc="-20" dirty="0">
                <a:solidFill>
                  <a:srgbClr val="FFFFFF"/>
                </a:solidFill>
              </a:rPr>
              <a:t>Customer </a:t>
            </a:r>
            <a:r>
              <a:rPr sz="4000" spc="-10" dirty="0">
                <a:solidFill>
                  <a:srgbClr val="FFFFFF"/>
                </a:solidFill>
              </a:rPr>
              <a:t>NASA</a:t>
            </a:r>
            <a:r>
              <a:rPr sz="4000" spc="155" dirty="0">
                <a:solidFill>
                  <a:srgbClr val="FFFFFF"/>
                </a:solidFill>
              </a:rPr>
              <a:t> </a:t>
            </a:r>
            <a:r>
              <a:rPr sz="4000" spc="-20" dirty="0">
                <a:solidFill>
                  <a:srgbClr val="FFFFFF"/>
                </a:solidFill>
              </a:rPr>
              <a:t>(CRS)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357022" y="1605483"/>
            <a:ext cx="7176134" cy="18088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2555"/>
              </a:spcBef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select SUM(PAYLOAD_MASS_KG_) TotalPayloadMass from tblSpaceX  where Customer = 'NASA (CRS)'",'TotalPayloadMass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96890" y="3967353"/>
            <a:ext cx="548259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function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SUM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summates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total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PAYLOAD_MASS_KG_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53276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dataset to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only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perform  calculations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Customer NASA</a:t>
            </a:r>
            <a:r>
              <a:rPr sz="1800" b="1" i="1" spc="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(CRS)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4520" y="4328159"/>
            <a:ext cx="3153156" cy="1374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75387"/>
            <a:ext cx="9887585" cy="11353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355"/>
              </a:spcBef>
            </a:pPr>
            <a:r>
              <a:rPr sz="3700" spc="-35" dirty="0">
                <a:solidFill>
                  <a:srgbClr val="FFFFFF"/>
                </a:solidFill>
              </a:rPr>
              <a:t>Average </a:t>
            </a:r>
            <a:r>
              <a:rPr sz="3700" spc="-20" dirty="0">
                <a:solidFill>
                  <a:srgbClr val="FFFFFF"/>
                </a:solidFill>
              </a:rPr>
              <a:t>Payload </a:t>
            </a:r>
            <a:r>
              <a:rPr sz="3700" dirty="0">
                <a:solidFill>
                  <a:srgbClr val="FFFFFF"/>
                </a:solidFill>
              </a:rPr>
              <a:t>Mass </a:t>
            </a:r>
            <a:r>
              <a:rPr sz="3700" spc="-10" dirty="0">
                <a:solidFill>
                  <a:srgbClr val="FFFFFF"/>
                </a:solidFill>
              </a:rPr>
              <a:t>carried </a:t>
            </a:r>
            <a:r>
              <a:rPr sz="3700" spc="-5" dirty="0">
                <a:solidFill>
                  <a:srgbClr val="FFFFFF"/>
                </a:solidFill>
              </a:rPr>
              <a:t>by </a:t>
            </a:r>
            <a:r>
              <a:rPr sz="3700" spc="-15" dirty="0">
                <a:solidFill>
                  <a:srgbClr val="FFFFFF"/>
                </a:solidFill>
              </a:rPr>
              <a:t>booster </a:t>
            </a:r>
            <a:r>
              <a:rPr sz="3700" spc="-20" dirty="0">
                <a:solidFill>
                  <a:srgbClr val="FFFFFF"/>
                </a:solidFill>
              </a:rPr>
              <a:t>version </a:t>
            </a:r>
            <a:r>
              <a:rPr sz="3700" spc="-10" dirty="0">
                <a:solidFill>
                  <a:srgbClr val="FFFFFF"/>
                </a:solidFill>
              </a:rPr>
              <a:t>F9  </a:t>
            </a:r>
            <a:r>
              <a:rPr sz="3700" spc="-5" dirty="0">
                <a:solidFill>
                  <a:srgbClr val="FFFFFF"/>
                </a:solidFill>
              </a:rPr>
              <a:t>v1.1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57022" y="1300458"/>
            <a:ext cx="7517130" cy="196271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select AVG(PAYLOAD_MASS_KG_) AveragePayloadMass from tblSpaceX</a:t>
            </a:r>
          </a:p>
          <a:p>
            <a:pPr marL="12700">
              <a:lnSpc>
                <a:spcPct val="100000"/>
              </a:lnSpc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where Booster_Version = 'F9 v1.1'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96890" y="3967353"/>
            <a:ext cx="563181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function </a:t>
            </a:r>
            <a:r>
              <a:rPr sz="1800" b="1" i="1" spc="-50" dirty="0">
                <a:solidFill>
                  <a:srgbClr val="1C1C1C"/>
                </a:solidFill>
                <a:latin typeface="Carlito"/>
                <a:cs typeface="Carlito"/>
              </a:rPr>
              <a:t>AVG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works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out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average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PAYLOAD_MASS_KG_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68199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dataset to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only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perform  calculations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Booster_version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F9</a:t>
            </a:r>
            <a:r>
              <a:rPr sz="1800" b="1" i="1" spc="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v1.1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9260" y="4273296"/>
            <a:ext cx="3485388" cy="1293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750824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20" dirty="0">
                <a:solidFill>
                  <a:srgbClr val="005392"/>
                </a:solidFill>
                <a:latin typeface="Carlito"/>
                <a:cs typeface="Carlito"/>
              </a:rPr>
              <a:t>First </a:t>
            </a:r>
            <a:r>
              <a:rPr sz="4000" b="1" spc="-5" dirty="0">
                <a:solidFill>
                  <a:srgbClr val="005392"/>
                </a:solidFill>
                <a:latin typeface="Carlito"/>
                <a:cs typeface="Carlito"/>
              </a:rPr>
              <a:t>successful </a:t>
            </a:r>
            <a:r>
              <a:rPr sz="4000" b="1" spc="-10" dirty="0">
                <a:solidFill>
                  <a:srgbClr val="005392"/>
                </a:solidFill>
                <a:latin typeface="Carlito"/>
                <a:cs typeface="Carlito"/>
              </a:rPr>
              <a:t>ground </a:t>
            </a:r>
            <a:r>
              <a:rPr sz="4000" b="1" dirty="0">
                <a:solidFill>
                  <a:srgbClr val="005392"/>
                </a:solidFill>
                <a:latin typeface="Carlito"/>
                <a:cs typeface="Carlito"/>
              </a:rPr>
              <a:t>landing</a:t>
            </a:r>
            <a:r>
              <a:rPr sz="4000" b="1" spc="4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b="1" spc="-20" dirty="0">
                <a:solidFill>
                  <a:srgbClr val="005392"/>
                </a:solidFill>
                <a:latin typeface="Carlito"/>
                <a:cs typeface="Carlito"/>
              </a:rPr>
              <a:t>date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5" dirty="0"/>
              <a:t>The </a:t>
            </a:r>
            <a:r>
              <a:rPr spc="-25" dirty="0"/>
              <a:t>date </a:t>
            </a:r>
            <a:r>
              <a:rPr spc="-10" dirty="0"/>
              <a:t>where </a:t>
            </a:r>
            <a:r>
              <a:rPr dirty="0"/>
              <a:t>the </a:t>
            </a:r>
            <a:r>
              <a:rPr spc="-10" dirty="0"/>
              <a:t>successful </a:t>
            </a:r>
            <a:r>
              <a:rPr spc="-5" dirty="0"/>
              <a:t>landing </a:t>
            </a:r>
            <a:r>
              <a:rPr spc="-15" dirty="0"/>
              <a:t>outcome </a:t>
            </a:r>
            <a:r>
              <a:rPr dirty="0"/>
              <a:t>in  </a:t>
            </a:r>
            <a:r>
              <a:rPr spc="-20" dirty="0"/>
              <a:t>drone </a:t>
            </a:r>
            <a:r>
              <a:rPr spc="-10" dirty="0"/>
              <a:t>ship </a:t>
            </a:r>
            <a:r>
              <a:rPr spc="-15" dirty="0"/>
              <a:t>was</a:t>
            </a:r>
            <a:r>
              <a:rPr dirty="0"/>
              <a:t> </a:t>
            </a:r>
            <a:r>
              <a:rPr spc="-10" dirty="0"/>
              <a:t>achieved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2872" y="2563113"/>
            <a:ext cx="934148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select MIN(Date) SLO from tblSpaceX where Landing_Outcome = ”Success (drone ship)”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7022" y="1605483"/>
            <a:ext cx="211391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7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5628" y="3631819"/>
            <a:ext cx="553847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function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MIN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works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out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minimum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date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 the 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r>
              <a:rPr sz="1800" spc="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dataset to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only</a:t>
            </a:r>
            <a:r>
              <a:rPr sz="1800" spc="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perform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calculations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on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Landing_Outcome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Success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(drone</a:t>
            </a:r>
            <a:r>
              <a:rPr sz="1800" b="1" i="1" spc="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ship)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8368" y="4501896"/>
            <a:ext cx="5145024" cy="670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24355"/>
            <a:ext cx="12192000" cy="5534025"/>
          </a:xfrm>
          <a:custGeom>
            <a:avLst/>
            <a:gdLst/>
            <a:ahLst/>
            <a:cxnLst/>
            <a:rect l="l" t="t" r="r" b="b"/>
            <a:pathLst>
              <a:path w="12192000" h="5534025">
                <a:moveTo>
                  <a:pt x="12192000" y="0"/>
                </a:moveTo>
                <a:lnTo>
                  <a:pt x="0" y="0"/>
                </a:lnTo>
                <a:lnTo>
                  <a:pt x="0" y="5533644"/>
                </a:lnTo>
                <a:lnTo>
                  <a:pt x="12192000" y="55336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2915" y="1430699"/>
            <a:ext cx="4504690" cy="453263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8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800" spc="-450" dirty="0">
                <a:solidFill>
                  <a:srgbClr val="FFFFFF"/>
                </a:solidFill>
                <a:latin typeface="Arial Black"/>
                <a:cs typeface="Arial Black"/>
              </a:rPr>
              <a:t>Summary </a:t>
            </a:r>
            <a:r>
              <a:rPr sz="2800" spc="-34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280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390" dirty="0">
                <a:solidFill>
                  <a:srgbClr val="FFFFFF"/>
                </a:solidFill>
                <a:latin typeface="Arial Black"/>
                <a:cs typeface="Arial Black"/>
              </a:rPr>
              <a:t>methodologies</a:t>
            </a:r>
            <a:endParaRPr sz="2800" dirty="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collection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wrangling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EDA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visualization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EDA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16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SQL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Building an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interactive map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Folium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Building a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Dashboard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 Plotly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Dash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Predictive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analysis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(Classification)</a:t>
            </a:r>
            <a:endParaRPr sz="1600" dirty="0">
              <a:latin typeface="Carlito"/>
              <a:cs typeface="Carlito"/>
            </a:endParaRPr>
          </a:p>
          <a:p>
            <a:pPr marL="338455" indent="-32639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38455" algn="l"/>
                <a:tab pos="339090" algn="l"/>
              </a:tabLst>
            </a:pPr>
            <a:r>
              <a:rPr sz="2800" spc="-450" dirty="0">
                <a:solidFill>
                  <a:srgbClr val="FFFFFF"/>
                </a:solidFill>
                <a:latin typeface="Arial Black"/>
                <a:cs typeface="Arial Black"/>
              </a:rPr>
              <a:t>Summary </a:t>
            </a:r>
            <a:r>
              <a:rPr sz="2800" spc="-350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2800" spc="-405" dirty="0">
                <a:solidFill>
                  <a:srgbClr val="FFFFFF"/>
                </a:solidFill>
                <a:latin typeface="Arial Black"/>
                <a:cs typeface="Arial Black"/>
              </a:rPr>
              <a:t>all</a:t>
            </a:r>
            <a:r>
              <a:rPr sz="28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465" dirty="0">
                <a:solidFill>
                  <a:srgbClr val="FFFFFF"/>
                </a:solidFill>
                <a:latin typeface="Arial Black"/>
                <a:cs typeface="Arial Black"/>
              </a:rPr>
              <a:t>results</a:t>
            </a:r>
            <a:endParaRPr sz="2800" dirty="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Exploratory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analysis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 results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Interactive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analytics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demo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screenshots</a:t>
            </a:r>
            <a:endParaRPr sz="16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Predictive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analysis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results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56438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FFFFFF"/>
                </a:solidFill>
              </a:rPr>
              <a:t>Executive</a:t>
            </a:r>
            <a:r>
              <a:rPr sz="4000" spc="-4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Summary</a:t>
            </a:r>
            <a:endParaRPr sz="4000" dirty="0"/>
          </a:p>
        </p:txBody>
      </p:sp>
      <p:sp>
        <p:nvSpPr>
          <p:cNvPr id="6" name="object 6"/>
          <p:cNvSpPr/>
          <p:nvPr/>
        </p:nvSpPr>
        <p:spPr>
          <a:xfrm>
            <a:off x="571500" y="1581911"/>
            <a:ext cx="4536948" cy="4536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3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90932"/>
            <a:ext cx="994727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b="1" spc="-10" dirty="0">
                <a:solidFill>
                  <a:srgbClr val="FFFFFF"/>
                </a:solidFill>
                <a:latin typeface="Carlito"/>
                <a:cs typeface="Carlito"/>
              </a:rPr>
              <a:t>drone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ship landing </a:t>
            </a: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b="1" spc="-10" dirty="0">
                <a:solidFill>
                  <a:srgbClr val="FFFFFF"/>
                </a:solidFill>
                <a:latin typeface="Carlito"/>
                <a:cs typeface="Carlito"/>
              </a:rPr>
              <a:t>payload between 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4000 </a:t>
            </a: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6000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7022" y="1605483"/>
            <a:ext cx="11577955" cy="47814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select Booster_Version from tblSpaceX where Landing_Outcome = 'Success (ground pad)’</a:t>
            </a:r>
          </a:p>
          <a:p>
            <a:pPr marL="12700">
              <a:lnSpc>
                <a:spcPct val="100000"/>
              </a:lnSpc>
            </a:pPr>
            <a:r>
              <a:rPr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AND Payload_MASS_KG_ &gt; 4000 AND Payload_MASS_KG_ &lt; 6000</a:t>
            </a:r>
          </a:p>
          <a:p>
            <a:pPr marL="5831205">
              <a:lnSpc>
                <a:spcPct val="100000"/>
              </a:lnSpc>
            </a:pPr>
            <a:r>
              <a:rPr sz="1800" b="1" spc="-15" dirty="0" smtClean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 smtClean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Selecting only</a:t>
            </a:r>
            <a:r>
              <a:rPr sz="1800" spc="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Booster_Version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dataset to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Landing_Outcome</a:t>
            </a:r>
            <a:r>
              <a:rPr sz="1800" b="1" i="1" spc="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=</a:t>
            </a:r>
            <a:endParaRPr sz="18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Success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(drone</a:t>
            </a:r>
            <a:r>
              <a:rPr sz="1800" b="1" i="1" spc="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ship)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specifies additional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filter</a:t>
            </a:r>
            <a:r>
              <a:rPr sz="1800" spc="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conditions</a:t>
            </a:r>
            <a:endParaRPr sz="18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Payload_MASS_KG_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&gt;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4000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Payload_MASS_KG_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&lt;</a:t>
            </a:r>
            <a:r>
              <a:rPr sz="1800" b="1" i="1" spc="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6000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559" y="4340352"/>
            <a:ext cx="5120640" cy="120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90932"/>
            <a:ext cx="893953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b="1" spc="-75" dirty="0">
                <a:solidFill>
                  <a:srgbClr val="FFFFFF"/>
                </a:solidFill>
                <a:latin typeface="Carlito"/>
                <a:cs typeface="Carlito"/>
              </a:rPr>
              <a:t>Total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Number of </a:t>
            </a: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b="1" spc="-20" dirty="0">
                <a:solidFill>
                  <a:srgbClr val="FFFFFF"/>
                </a:solidFill>
                <a:latin typeface="Carlito"/>
                <a:cs typeface="Carlito"/>
              </a:rPr>
              <a:t>Failure </a:t>
            </a: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Mission  </a:t>
            </a:r>
            <a:r>
              <a:rPr b="1" spc="-10" dirty="0">
                <a:solidFill>
                  <a:srgbClr val="FFFFFF"/>
                </a:solidFill>
                <a:latin typeface="Carlito"/>
                <a:cs typeface="Carlito"/>
              </a:rPr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7022" y="1605483"/>
            <a:ext cx="11496040" cy="4801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  <a:tabLst>
                <a:tab pos="1969770" algn="l"/>
                <a:tab pos="5180965" algn="l"/>
                <a:tab pos="5880735" algn="l"/>
                <a:tab pos="7276465" algn="l"/>
                <a:tab pos="8115300" algn="l"/>
              </a:tabLst>
            </a:pPr>
            <a:r>
              <a:rPr sz="2000" spc="-150" dirty="0">
                <a:solidFill>
                  <a:srgbClr val="CE9178"/>
                </a:solidFill>
                <a:latin typeface="Arial"/>
                <a:cs typeface="Arial"/>
              </a:rPr>
              <a:t>SELECT(SELECT	</a:t>
            </a:r>
            <a:r>
              <a:rPr sz="2000" spc="65" dirty="0">
                <a:solidFill>
                  <a:srgbClr val="CE9178"/>
                </a:solidFill>
                <a:latin typeface="Arial"/>
                <a:cs typeface="Arial"/>
              </a:rPr>
              <a:t>Count(Mission_Outcome)	</a:t>
            </a:r>
            <a:r>
              <a:rPr sz="2000" spc="100" dirty="0">
                <a:solidFill>
                  <a:srgbClr val="CE9178"/>
                </a:solidFill>
                <a:latin typeface="Arial"/>
                <a:cs typeface="Arial"/>
              </a:rPr>
              <a:t>from	</a:t>
            </a:r>
            <a:r>
              <a:rPr sz="2000" spc="85" dirty="0">
                <a:solidFill>
                  <a:srgbClr val="CE9178"/>
                </a:solidFill>
                <a:latin typeface="Arial"/>
                <a:cs typeface="Arial"/>
              </a:rPr>
              <a:t>tblSpaceX	</a:t>
            </a:r>
            <a:r>
              <a:rPr sz="2000" spc="5" dirty="0">
                <a:solidFill>
                  <a:srgbClr val="CE9178"/>
                </a:solidFill>
                <a:latin typeface="Arial"/>
                <a:cs typeface="Arial"/>
              </a:rPr>
              <a:t>where	</a:t>
            </a:r>
            <a:r>
              <a:rPr sz="2000" spc="30" dirty="0">
                <a:solidFill>
                  <a:srgbClr val="CE9178"/>
                </a:solidFill>
                <a:latin typeface="Arial"/>
                <a:cs typeface="Arial"/>
              </a:rPr>
              <a:t>Mission_Outcome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11835" algn="l"/>
                <a:tab pos="2527300" algn="l"/>
                <a:tab pos="2946400" algn="l"/>
              </a:tabLst>
            </a:pPr>
            <a:r>
              <a:rPr sz="2000" spc="15" dirty="0">
                <a:solidFill>
                  <a:srgbClr val="CE9178"/>
                </a:solidFill>
                <a:latin typeface="Arial"/>
                <a:cs typeface="Arial"/>
              </a:rPr>
              <a:t>LIKE	</a:t>
            </a:r>
            <a:r>
              <a:rPr sz="2000" spc="45" dirty="0">
                <a:solidFill>
                  <a:srgbClr val="CE9178"/>
                </a:solidFill>
                <a:latin typeface="Arial"/>
                <a:cs typeface="Arial"/>
              </a:rPr>
              <a:t>'%Success%’)	as	</a:t>
            </a:r>
            <a:r>
              <a:rPr sz="2000" spc="85" dirty="0">
                <a:solidFill>
                  <a:srgbClr val="CE9178"/>
                </a:solidFill>
                <a:latin typeface="Arial"/>
                <a:cs typeface="Arial"/>
              </a:rPr>
              <a:t>Successful_Mission_Outcomes,</a:t>
            </a:r>
            <a:endParaRPr sz="2000" dirty="0">
              <a:latin typeface="Arial"/>
              <a:cs typeface="Arial"/>
            </a:endParaRPr>
          </a:p>
          <a:p>
            <a:pPr marL="12700" marR="2117090">
              <a:lnSpc>
                <a:spcPct val="100000"/>
              </a:lnSpc>
              <a:tabLst>
                <a:tab pos="711835" algn="l"/>
                <a:tab pos="1130935" algn="l"/>
                <a:tab pos="2529840" algn="l"/>
                <a:tab pos="2946400" algn="l"/>
                <a:tab pos="4344035" algn="l"/>
                <a:tab pos="5041900" algn="l"/>
                <a:tab pos="6438265" algn="l"/>
                <a:tab pos="7276465" algn="l"/>
              </a:tabLst>
            </a:pPr>
            <a:r>
              <a:rPr sz="2000" spc="-105" dirty="0">
                <a:solidFill>
                  <a:srgbClr val="CE9178"/>
                </a:solidFill>
                <a:latin typeface="Arial"/>
                <a:cs typeface="Arial"/>
              </a:rPr>
              <a:t>(SELECT	</a:t>
            </a:r>
            <a:r>
              <a:rPr sz="2000" spc="-130" dirty="0">
                <a:solidFill>
                  <a:srgbClr val="CE9178"/>
                </a:solidFill>
                <a:latin typeface="Arial"/>
                <a:cs typeface="Arial"/>
              </a:rPr>
              <a:t>Cou</a:t>
            </a:r>
            <a:r>
              <a:rPr sz="2000" spc="355" dirty="0">
                <a:solidFill>
                  <a:srgbClr val="CE9178"/>
                </a:solidFill>
                <a:latin typeface="Arial"/>
                <a:cs typeface="Arial"/>
              </a:rPr>
              <a:t>n</a:t>
            </a:r>
            <a:r>
              <a:rPr sz="2000" spc="180" dirty="0">
                <a:solidFill>
                  <a:srgbClr val="CE9178"/>
                </a:solidFill>
                <a:latin typeface="Arial"/>
                <a:cs typeface="Arial"/>
              </a:rPr>
              <a:t>t</a:t>
            </a:r>
            <a:r>
              <a:rPr sz="2000" spc="430" dirty="0">
                <a:solidFill>
                  <a:srgbClr val="CE9178"/>
                </a:solidFill>
                <a:latin typeface="Arial"/>
                <a:cs typeface="Arial"/>
              </a:rPr>
              <a:t>(</a:t>
            </a:r>
            <a:r>
              <a:rPr sz="2000" spc="-575" dirty="0">
                <a:solidFill>
                  <a:srgbClr val="CE9178"/>
                </a:solidFill>
                <a:latin typeface="Arial"/>
                <a:cs typeface="Arial"/>
              </a:rPr>
              <a:t>M</a:t>
            </a:r>
            <a:r>
              <a:rPr sz="2000" spc="250" dirty="0">
                <a:solidFill>
                  <a:srgbClr val="CE9178"/>
                </a:solidFill>
                <a:latin typeface="Arial"/>
                <a:cs typeface="Arial"/>
              </a:rPr>
              <a:t>is</a:t>
            </a:r>
            <a:r>
              <a:rPr sz="2000" spc="340" dirty="0">
                <a:solidFill>
                  <a:srgbClr val="CE9178"/>
                </a:solidFill>
                <a:latin typeface="Arial"/>
                <a:cs typeface="Arial"/>
              </a:rPr>
              <a:t>s</a:t>
            </a:r>
            <a:r>
              <a:rPr sz="2000" spc="185" dirty="0">
                <a:solidFill>
                  <a:srgbClr val="CE9178"/>
                </a:solidFill>
                <a:latin typeface="Arial"/>
                <a:cs typeface="Arial"/>
              </a:rPr>
              <a:t>io</a:t>
            </a:r>
            <a:r>
              <a:rPr sz="2000" spc="254" dirty="0">
                <a:solidFill>
                  <a:srgbClr val="CE9178"/>
                </a:solidFill>
                <a:latin typeface="Arial"/>
                <a:cs typeface="Arial"/>
              </a:rPr>
              <a:t>n</a:t>
            </a:r>
            <a:r>
              <a:rPr sz="2000" spc="-25" dirty="0">
                <a:solidFill>
                  <a:srgbClr val="CE9178"/>
                </a:solidFill>
                <a:latin typeface="Arial"/>
                <a:cs typeface="Arial"/>
              </a:rPr>
              <a:t>_</a:t>
            </a:r>
            <a:r>
              <a:rPr sz="2000" spc="-60" dirty="0">
                <a:solidFill>
                  <a:srgbClr val="CE9178"/>
                </a:solidFill>
                <a:latin typeface="Arial"/>
                <a:cs typeface="Arial"/>
              </a:rPr>
              <a:t>Outcom</a:t>
            </a:r>
            <a:r>
              <a:rPr sz="2000" spc="-70" dirty="0">
                <a:solidFill>
                  <a:srgbClr val="CE9178"/>
                </a:solidFill>
                <a:latin typeface="Arial"/>
                <a:cs typeface="Arial"/>
              </a:rPr>
              <a:t>e</a:t>
            </a:r>
            <a:r>
              <a:rPr sz="2000" spc="434" dirty="0">
                <a:solidFill>
                  <a:srgbClr val="CE9178"/>
                </a:solidFill>
                <a:latin typeface="Arial"/>
                <a:cs typeface="Arial"/>
              </a:rPr>
              <a:t>)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535" dirty="0">
                <a:solidFill>
                  <a:srgbClr val="CE9178"/>
                </a:solidFill>
                <a:latin typeface="Arial"/>
                <a:cs typeface="Arial"/>
              </a:rPr>
              <a:t>f</a:t>
            </a:r>
            <a:r>
              <a:rPr sz="2000" spc="425" dirty="0">
                <a:solidFill>
                  <a:srgbClr val="CE9178"/>
                </a:solidFill>
                <a:latin typeface="Arial"/>
                <a:cs typeface="Arial"/>
              </a:rPr>
              <a:t>r</a:t>
            </a:r>
            <a:r>
              <a:rPr sz="2000" spc="-290" dirty="0">
                <a:solidFill>
                  <a:srgbClr val="CE9178"/>
                </a:solidFill>
                <a:latin typeface="Arial"/>
                <a:cs typeface="Arial"/>
              </a:rPr>
              <a:t>om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535" dirty="0">
                <a:solidFill>
                  <a:srgbClr val="CE9178"/>
                </a:solidFill>
                <a:latin typeface="Arial"/>
                <a:cs typeface="Arial"/>
              </a:rPr>
              <a:t>t</a:t>
            </a:r>
            <a:r>
              <a:rPr sz="2000" spc="110" dirty="0">
                <a:solidFill>
                  <a:srgbClr val="CE9178"/>
                </a:solidFill>
                <a:latin typeface="Arial"/>
                <a:cs typeface="Arial"/>
              </a:rPr>
              <a:t>bl</a:t>
            </a:r>
            <a:r>
              <a:rPr sz="2000" spc="180" dirty="0">
                <a:solidFill>
                  <a:srgbClr val="CE9178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srgbClr val="CE9178"/>
                </a:solidFill>
                <a:latin typeface="Arial"/>
                <a:cs typeface="Arial"/>
              </a:rPr>
              <a:t>pa</a:t>
            </a:r>
            <a:r>
              <a:rPr sz="2000" spc="15" dirty="0">
                <a:solidFill>
                  <a:srgbClr val="CE9178"/>
                </a:solidFill>
                <a:latin typeface="Arial"/>
                <a:cs typeface="Arial"/>
              </a:rPr>
              <a:t>c</a:t>
            </a:r>
            <a:r>
              <a:rPr sz="2000" spc="-25" dirty="0">
                <a:solidFill>
                  <a:srgbClr val="CE9178"/>
                </a:solidFill>
                <a:latin typeface="Arial"/>
                <a:cs typeface="Arial"/>
              </a:rPr>
              <a:t>e</a:t>
            </a:r>
            <a:r>
              <a:rPr sz="2000" spc="-235" dirty="0">
                <a:solidFill>
                  <a:srgbClr val="CE9178"/>
                </a:solidFill>
                <a:latin typeface="Arial"/>
                <a:cs typeface="Arial"/>
              </a:rPr>
              <a:t>X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200" dirty="0">
                <a:solidFill>
                  <a:srgbClr val="CE9178"/>
                </a:solidFill>
                <a:latin typeface="Arial"/>
                <a:cs typeface="Arial"/>
              </a:rPr>
              <a:t>w</a:t>
            </a:r>
            <a:r>
              <a:rPr sz="2000" spc="-165" dirty="0">
                <a:solidFill>
                  <a:srgbClr val="CE9178"/>
                </a:solidFill>
                <a:latin typeface="Arial"/>
                <a:cs typeface="Arial"/>
              </a:rPr>
              <a:t>h</a:t>
            </a:r>
            <a:r>
              <a:rPr sz="2000" spc="135" dirty="0">
                <a:solidFill>
                  <a:srgbClr val="CE9178"/>
                </a:solidFill>
                <a:latin typeface="Arial"/>
                <a:cs typeface="Arial"/>
              </a:rPr>
              <a:t>ere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70" dirty="0">
                <a:solidFill>
                  <a:srgbClr val="CE9178"/>
                </a:solidFill>
                <a:latin typeface="Arial"/>
                <a:cs typeface="Arial"/>
              </a:rPr>
              <a:t>M</a:t>
            </a:r>
            <a:r>
              <a:rPr sz="2000" spc="5" dirty="0">
                <a:solidFill>
                  <a:srgbClr val="CE9178"/>
                </a:solidFill>
                <a:latin typeface="Arial"/>
                <a:cs typeface="Arial"/>
              </a:rPr>
              <a:t>i</a:t>
            </a:r>
            <a:r>
              <a:rPr sz="2000" spc="90" dirty="0">
                <a:solidFill>
                  <a:srgbClr val="CE9178"/>
                </a:solidFill>
                <a:latin typeface="Arial"/>
                <a:cs typeface="Arial"/>
              </a:rPr>
              <a:t>s</a:t>
            </a:r>
            <a:r>
              <a:rPr sz="2000" spc="35" dirty="0">
                <a:solidFill>
                  <a:srgbClr val="CE9178"/>
                </a:solidFill>
                <a:latin typeface="Arial"/>
                <a:cs typeface="Arial"/>
              </a:rPr>
              <a:t>sion_O</a:t>
            </a:r>
            <a:r>
              <a:rPr sz="2000" spc="20" dirty="0">
                <a:solidFill>
                  <a:srgbClr val="CE9178"/>
                </a:solidFill>
                <a:latin typeface="Arial"/>
                <a:cs typeface="Arial"/>
              </a:rPr>
              <a:t>u</a:t>
            </a:r>
            <a:r>
              <a:rPr sz="2000" spc="185" dirty="0">
                <a:solidFill>
                  <a:srgbClr val="CE9178"/>
                </a:solidFill>
                <a:latin typeface="Arial"/>
                <a:cs typeface="Arial"/>
              </a:rPr>
              <a:t>tc</a:t>
            </a:r>
            <a:r>
              <a:rPr sz="2000" spc="254" dirty="0">
                <a:solidFill>
                  <a:srgbClr val="CE9178"/>
                </a:solidFill>
                <a:latin typeface="Arial"/>
                <a:cs typeface="Arial"/>
              </a:rPr>
              <a:t>o</a:t>
            </a:r>
            <a:r>
              <a:rPr sz="2000" spc="-575" dirty="0">
                <a:solidFill>
                  <a:srgbClr val="CE9178"/>
                </a:solidFill>
                <a:latin typeface="Arial"/>
                <a:cs typeface="Arial"/>
              </a:rPr>
              <a:t>m</a:t>
            </a:r>
            <a:r>
              <a:rPr sz="2000" spc="-10" dirty="0">
                <a:solidFill>
                  <a:srgbClr val="CE9178"/>
                </a:solidFill>
                <a:latin typeface="Arial"/>
                <a:cs typeface="Arial"/>
              </a:rPr>
              <a:t>e  </a:t>
            </a:r>
            <a:r>
              <a:rPr sz="2000" spc="15" dirty="0">
                <a:solidFill>
                  <a:srgbClr val="CE9178"/>
                </a:solidFill>
                <a:latin typeface="Arial"/>
                <a:cs typeface="Arial"/>
              </a:rPr>
              <a:t>LIKE	</a:t>
            </a:r>
            <a:r>
              <a:rPr sz="2000" spc="170" dirty="0">
                <a:solidFill>
                  <a:srgbClr val="CE9178"/>
                </a:solidFill>
                <a:latin typeface="Arial"/>
                <a:cs typeface="Arial"/>
              </a:rPr>
              <a:t>'</a:t>
            </a:r>
            <a:r>
              <a:rPr sz="2000" spc="170" dirty="0">
                <a:solidFill>
                  <a:srgbClr val="559CD5"/>
                </a:solidFill>
                <a:latin typeface="Arial"/>
                <a:cs typeface="Arial"/>
              </a:rPr>
              <a:t>%F</a:t>
            </a:r>
            <a:r>
              <a:rPr sz="2000" spc="170" dirty="0">
                <a:solidFill>
                  <a:srgbClr val="CE9178"/>
                </a:solidFill>
                <a:latin typeface="Arial"/>
                <a:cs typeface="Arial"/>
              </a:rPr>
              <a:t>ailure%’)	</a:t>
            </a:r>
            <a:r>
              <a:rPr sz="2000" spc="45" dirty="0">
                <a:solidFill>
                  <a:srgbClr val="CE9178"/>
                </a:solidFill>
                <a:latin typeface="Arial"/>
                <a:cs typeface="Arial"/>
              </a:rPr>
              <a:t>as	</a:t>
            </a:r>
            <a:r>
              <a:rPr sz="2000" spc="85" dirty="0">
                <a:solidFill>
                  <a:srgbClr val="CE9178"/>
                </a:solidFill>
                <a:latin typeface="Arial"/>
                <a:cs typeface="Arial"/>
              </a:rPr>
              <a:t>Failure_Mission_Coutcomes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 dirty="0">
              <a:latin typeface="Arial"/>
              <a:cs typeface="Arial"/>
            </a:endParaRPr>
          </a:p>
          <a:p>
            <a:pPr marL="5831205">
              <a:lnSpc>
                <a:spcPct val="100000"/>
              </a:lnSpc>
              <a:spcBef>
                <a:spcPts val="5"/>
              </a:spcBef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rlito"/>
              <a:cs typeface="Carlito"/>
            </a:endParaRPr>
          </a:p>
          <a:p>
            <a:pPr marL="5831205" marR="5080">
              <a:lnSpc>
                <a:spcPct val="100000"/>
              </a:lnSpc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much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harder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query I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must 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say,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we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used subqueries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here to  produce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results.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LIKE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‘%foo%’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wildcard shows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that in 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record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foo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phrase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any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part of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string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records for</a:t>
            </a:r>
            <a:r>
              <a:rPr sz="1800" spc="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example.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00" dirty="0">
              <a:latin typeface="Carlito"/>
              <a:cs typeface="Carlito"/>
            </a:endParaRPr>
          </a:p>
          <a:p>
            <a:pPr marL="5831205" marR="295656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PHRASE 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“(Drone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Ship was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Success)”  LIKE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‘%Success%’</a:t>
            </a:r>
            <a:endParaRPr sz="14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400" spc="-25" dirty="0">
                <a:solidFill>
                  <a:srgbClr val="1C1C1C"/>
                </a:solidFill>
                <a:latin typeface="Carlito"/>
                <a:cs typeface="Carlito"/>
              </a:rPr>
              <a:t>Word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‘Success’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is in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the phrase the filter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will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include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it in </a:t>
            </a:r>
            <a:r>
              <a:rPr sz="1400" spc="-5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400" spc="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6916" y="3881628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4" h="521335">
                <a:moveTo>
                  <a:pt x="322325" y="0"/>
                </a:moveTo>
                <a:lnTo>
                  <a:pt x="107441" y="0"/>
                </a:lnTo>
                <a:lnTo>
                  <a:pt x="107441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7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524" y="4649723"/>
            <a:ext cx="5577840" cy="768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7414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5" dirty="0">
                <a:solidFill>
                  <a:srgbClr val="FFFFFF"/>
                </a:solidFill>
                <a:latin typeface="Carlito"/>
                <a:cs typeface="Carlito"/>
              </a:rPr>
              <a:t>Boosters </a:t>
            </a:r>
            <a:r>
              <a:rPr sz="4000" b="1" spc="-5" dirty="0">
                <a:solidFill>
                  <a:srgbClr val="FFFFFF"/>
                </a:solidFill>
                <a:latin typeface="Carlito"/>
                <a:cs typeface="Carlito"/>
              </a:rPr>
              <a:t>carried </a:t>
            </a:r>
            <a:r>
              <a:rPr sz="4000" spc="-15" dirty="0">
                <a:solidFill>
                  <a:srgbClr val="FFFFFF"/>
                </a:solidFill>
              </a:rPr>
              <a:t>maximum</a:t>
            </a:r>
            <a:r>
              <a:rPr sz="4000" spc="55" dirty="0">
                <a:solidFill>
                  <a:srgbClr val="FFFFFF"/>
                </a:solidFill>
              </a:rPr>
              <a:t> </a:t>
            </a:r>
            <a:r>
              <a:rPr sz="4000" b="1" spc="-15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141" y="1605483"/>
            <a:ext cx="6875145" cy="4336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  <a:tabLst>
                <a:tab pos="991235" algn="l"/>
                <a:tab pos="2248535" algn="l"/>
                <a:tab pos="4621530" algn="l"/>
              </a:tabLst>
            </a:pPr>
            <a:r>
              <a:rPr sz="2000" spc="-235" dirty="0">
                <a:solidFill>
                  <a:srgbClr val="CE9178"/>
                </a:solidFill>
                <a:latin typeface="Arial"/>
                <a:cs typeface="Arial"/>
              </a:rPr>
              <a:t>S</a:t>
            </a:r>
            <a:r>
              <a:rPr sz="2000" spc="-229" dirty="0">
                <a:solidFill>
                  <a:srgbClr val="CE9178"/>
                </a:solidFill>
                <a:latin typeface="Arial"/>
                <a:cs typeface="Arial"/>
              </a:rPr>
              <a:t>E</a:t>
            </a:r>
            <a:r>
              <a:rPr sz="2000" spc="-180" dirty="0">
                <a:solidFill>
                  <a:srgbClr val="CE9178"/>
                </a:solidFill>
                <a:latin typeface="Arial"/>
                <a:cs typeface="Arial"/>
              </a:rPr>
              <a:t>LECT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10" dirty="0">
                <a:solidFill>
                  <a:srgbClr val="CE9178"/>
                </a:solidFill>
                <a:latin typeface="Arial"/>
                <a:cs typeface="Arial"/>
              </a:rPr>
              <a:t>DI</a:t>
            </a:r>
            <a:r>
              <a:rPr sz="2000" spc="-25" dirty="0">
                <a:solidFill>
                  <a:srgbClr val="CE9178"/>
                </a:solidFill>
                <a:latin typeface="Arial"/>
                <a:cs typeface="Arial"/>
              </a:rPr>
              <a:t>S</a:t>
            </a:r>
            <a:r>
              <a:rPr sz="2000" spc="-130" dirty="0">
                <a:solidFill>
                  <a:srgbClr val="CE9178"/>
                </a:solidFill>
                <a:latin typeface="Arial"/>
                <a:cs typeface="Arial"/>
              </a:rPr>
              <a:t>T</a:t>
            </a:r>
            <a:r>
              <a:rPr sz="2000" spc="-65" dirty="0">
                <a:solidFill>
                  <a:srgbClr val="CE9178"/>
                </a:solidFill>
                <a:latin typeface="Arial"/>
                <a:cs typeface="Arial"/>
              </a:rPr>
              <a:t>INCT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60" dirty="0">
                <a:solidFill>
                  <a:srgbClr val="CE9178"/>
                </a:solidFill>
                <a:latin typeface="Arial"/>
                <a:cs typeface="Arial"/>
              </a:rPr>
              <a:t>Boost</a:t>
            </a:r>
            <a:r>
              <a:rPr sz="2000" spc="55" dirty="0">
                <a:solidFill>
                  <a:srgbClr val="CE9178"/>
                </a:solidFill>
                <a:latin typeface="Arial"/>
                <a:cs typeface="Arial"/>
              </a:rPr>
              <a:t>e</a:t>
            </a:r>
            <a:r>
              <a:rPr sz="2000" spc="155" dirty="0">
                <a:solidFill>
                  <a:srgbClr val="CE9178"/>
                </a:solidFill>
                <a:latin typeface="Arial"/>
                <a:cs typeface="Arial"/>
              </a:rPr>
              <a:t>r</a:t>
            </a:r>
            <a:r>
              <a:rPr sz="2000" spc="270" dirty="0">
                <a:solidFill>
                  <a:srgbClr val="CE9178"/>
                </a:solidFill>
                <a:latin typeface="Arial"/>
                <a:cs typeface="Arial"/>
              </a:rPr>
              <a:t>_</a:t>
            </a:r>
            <a:r>
              <a:rPr sz="2000" spc="180" dirty="0">
                <a:solidFill>
                  <a:srgbClr val="CE9178"/>
                </a:solidFill>
                <a:latin typeface="Arial"/>
                <a:cs typeface="Arial"/>
              </a:rPr>
              <a:t>Version,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445" dirty="0">
                <a:solidFill>
                  <a:srgbClr val="CE9178"/>
                </a:solidFill>
                <a:latin typeface="Arial"/>
                <a:cs typeface="Arial"/>
              </a:rPr>
              <a:t>M</a:t>
            </a:r>
            <a:r>
              <a:rPr sz="2000" spc="-350" dirty="0">
                <a:solidFill>
                  <a:srgbClr val="CE9178"/>
                </a:solidFill>
                <a:latin typeface="Arial"/>
                <a:cs typeface="Arial"/>
              </a:rPr>
              <a:t>A</a:t>
            </a:r>
            <a:r>
              <a:rPr sz="2000" spc="-170" dirty="0">
                <a:solidFill>
                  <a:srgbClr val="CE9178"/>
                </a:solidFill>
                <a:latin typeface="Arial"/>
                <a:cs typeface="Arial"/>
              </a:rPr>
              <a:t>X(PAYLOA</a:t>
            </a:r>
            <a:r>
              <a:rPr sz="2000" spc="-204" dirty="0">
                <a:solidFill>
                  <a:srgbClr val="CE9178"/>
                </a:solidFill>
                <a:latin typeface="Arial"/>
                <a:cs typeface="Arial"/>
              </a:rPr>
              <a:t>D</a:t>
            </a:r>
            <a:r>
              <a:rPr sz="2000" spc="-235" dirty="0">
                <a:solidFill>
                  <a:srgbClr val="CE9178"/>
                </a:solidFill>
                <a:latin typeface="Arial"/>
                <a:cs typeface="Arial"/>
              </a:rPr>
              <a:t>_</a:t>
            </a:r>
            <a:r>
              <a:rPr sz="2000" spc="-340" dirty="0">
                <a:solidFill>
                  <a:srgbClr val="CE9178"/>
                </a:solidFill>
                <a:latin typeface="Arial"/>
                <a:cs typeface="Arial"/>
              </a:rPr>
              <a:t>M</a:t>
            </a:r>
            <a:r>
              <a:rPr sz="2000" spc="-235" dirty="0">
                <a:solidFill>
                  <a:srgbClr val="CE9178"/>
                </a:solidFill>
                <a:latin typeface="Arial"/>
                <a:cs typeface="Arial"/>
              </a:rPr>
              <a:t>ASS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852169" algn="l"/>
                <a:tab pos="1271270" algn="l"/>
                <a:tab pos="2527300" algn="l"/>
                <a:tab pos="3644900" algn="l"/>
              </a:tabLst>
            </a:pPr>
            <a:r>
              <a:rPr sz="2000" spc="-55" dirty="0">
                <a:solidFill>
                  <a:srgbClr val="CE9178"/>
                </a:solidFill>
                <a:latin typeface="Arial"/>
                <a:cs typeface="Arial"/>
              </a:rPr>
              <a:t>_KG_)	</a:t>
            </a:r>
            <a:r>
              <a:rPr sz="2000" spc="-240" dirty="0">
                <a:solidFill>
                  <a:srgbClr val="CE9178"/>
                </a:solidFill>
                <a:latin typeface="Arial"/>
                <a:cs typeface="Arial"/>
              </a:rPr>
              <a:t>AS	</a:t>
            </a:r>
            <a:r>
              <a:rPr sz="2000" spc="-55" dirty="0">
                <a:solidFill>
                  <a:srgbClr val="CE9178"/>
                </a:solidFill>
                <a:latin typeface="Arial"/>
                <a:cs typeface="Arial"/>
              </a:rPr>
              <a:t>[Maximum	</a:t>
            </a:r>
            <a:r>
              <a:rPr sz="2000" spc="65" dirty="0">
                <a:solidFill>
                  <a:srgbClr val="CE9178"/>
                </a:solidFill>
                <a:latin typeface="Arial"/>
                <a:cs typeface="Arial"/>
              </a:rPr>
              <a:t>Payload	</a:t>
            </a:r>
            <a:r>
              <a:rPr sz="2000" spc="30" dirty="0">
                <a:solidFill>
                  <a:srgbClr val="CE9178"/>
                </a:solidFill>
                <a:latin typeface="Arial"/>
                <a:cs typeface="Arial"/>
              </a:rPr>
              <a:t>Mass]</a:t>
            </a:r>
            <a:endParaRPr sz="2000" dirty="0">
              <a:latin typeface="Arial"/>
              <a:cs typeface="Arial"/>
            </a:endParaRPr>
          </a:p>
          <a:p>
            <a:pPr marL="12700" marR="1404620">
              <a:lnSpc>
                <a:spcPct val="100000"/>
              </a:lnSpc>
              <a:tabLst>
                <a:tab pos="711835" algn="l"/>
                <a:tab pos="852169" algn="l"/>
                <a:tab pos="1271270" algn="l"/>
                <a:tab pos="2108200" algn="l"/>
                <a:tab pos="2527300" algn="l"/>
                <a:tab pos="2946400" algn="l"/>
                <a:tab pos="3365500" algn="l"/>
                <a:tab pos="3644900" algn="l"/>
                <a:tab pos="4483100" algn="l"/>
              </a:tabLst>
            </a:pPr>
            <a:r>
              <a:rPr sz="2000" spc="-375" dirty="0">
                <a:solidFill>
                  <a:srgbClr val="CE9178"/>
                </a:solidFill>
                <a:latin typeface="Arial"/>
                <a:cs typeface="Arial"/>
              </a:rPr>
              <a:t>FROM	</a:t>
            </a:r>
            <a:r>
              <a:rPr sz="2000" spc="175" dirty="0">
                <a:solidFill>
                  <a:srgbClr val="CE9178"/>
                </a:solidFill>
                <a:latin typeface="Arial"/>
                <a:cs typeface="Arial"/>
              </a:rPr>
              <a:t>t</a:t>
            </a:r>
            <a:r>
              <a:rPr sz="2000" spc="345" dirty="0">
                <a:solidFill>
                  <a:srgbClr val="CE9178"/>
                </a:solidFill>
                <a:latin typeface="Arial"/>
                <a:cs typeface="Arial"/>
              </a:rPr>
              <a:t>b</a:t>
            </a:r>
            <a:r>
              <a:rPr sz="2000" spc="125" dirty="0">
                <a:solidFill>
                  <a:srgbClr val="CE9178"/>
                </a:solidFill>
                <a:latin typeface="Arial"/>
                <a:cs typeface="Arial"/>
              </a:rPr>
              <a:t>lS</a:t>
            </a:r>
            <a:r>
              <a:rPr sz="2000" spc="145" dirty="0">
                <a:solidFill>
                  <a:srgbClr val="CE9178"/>
                </a:solidFill>
                <a:latin typeface="Arial"/>
                <a:cs typeface="Arial"/>
              </a:rPr>
              <a:t>p</a:t>
            </a:r>
            <a:r>
              <a:rPr sz="2000" spc="-25" dirty="0">
                <a:solidFill>
                  <a:srgbClr val="CE9178"/>
                </a:solidFill>
                <a:latin typeface="Arial"/>
                <a:cs typeface="Arial"/>
              </a:rPr>
              <a:t>a</a:t>
            </a:r>
            <a:r>
              <a:rPr sz="2000" spc="-50" dirty="0">
                <a:solidFill>
                  <a:srgbClr val="CE9178"/>
                </a:solidFill>
                <a:latin typeface="Arial"/>
                <a:cs typeface="Arial"/>
              </a:rPr>
              <a:t>ceX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415" dirty="0">
                <a:solidFill>
                  <a:srgbClr val="CE9178"/>
                </a:solidFill>
                <a:latin typeface="Arial"/>
                <a:cs typeface="Arial"/>
              </a:rPr>
              <a:t>GR</a:t>
            </a:r>
            <a:r>
              <a:rPr sz="2000" spc="-440" dirty="0">
                <a:solidFill>
                  <a:srgbClr val="CE9178"/>
                </a:solidFill>
                <a:latin typeface="Arial"/>
                <a:cs typeface="Arial"/>
              </a:rPr>
              <a:t>O</a:t>
            </a:r>
            <a:r>
              <a:rPr sz="2000" spc="-290" dirty="0">
                <a:solidFill>
                  <a:srgbClr val="CE9178"/>
                </a:solidFill>
                <a:latin typeface="Arial"/>
                <a:cs typeface="Arial"/>
              </a:rPr>
              <a:t>UP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245" dirty="0">
                <a:solidFill>
                  <a:srgbClr val="CE9178"/>
                </a:solidFill>
                <a:latin typeface="Arial"/>
                <a:cs typeface="Arial"/>
              </a:rPr>
              <a:t>B</a:t>
            </a:r>
            <a:r>
              <a:rPr sz="2000" spc="-235" dirty="0">
                <a:solidFill>
                  <a:srgbClr val="CE9178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CE9178"/>
                </a:solidFill>
                <a:latin typeface="Arial"/>
                <a:cs typeface="Arial"/>
              </a:rPr>
              <a:t>	</a:t>
            </a:r>
            <a:r>
              <a:rPr sz="2000" spc="-135" dirty="0">
                <a:solidFill>
                  <a:srgbClr val="CE9178"/>
                </a:solidFill>
                <a:latin typeface="Arial"/>
                <a:cs typeface="Arial"/>
              </a:rPr>
              <a:t>B</a:t>
            </a:r>
            <a:r>
              <a:rPr sz="2000" spc="-125" dirty="0">
                <a:solidFill>
                  <a:srgbClr val="CE9178"/>
                </a:solidFill>
                <a:latin typeface="Arial"/>
                <a:cs typeface="Arial"/>
              </a:rPr>
              <a:t>o</a:t>
            </a:r>
            <a:r>
              <a:rPr sz="2000" spc="250" dirty="0">
                <a:solidFill>
                  <a:srgbClr val="CE9178"/>
                </a:solidFill>
                <a:latin typeface="Arial"/>
                <a:cs typeface="Arial"/>
              </a:rPr>
              <a:t>os</a:t>
            </a:r>
            <a:r>
              <a:rPr sz="2000" spc="120" dirty="0">
                <a:solidFill>
                  <a:srgbClr val="CE9178"/>
                </a:solidFill>
                <a:latin typeface="Arial"/>
                <a:cs typeface="Arial"/>
              </a:rPr>
              <a:t>t</a:t>
            </a:r>
            <a:r>
              <a:rPr sz="2000" spc="125" dirty="0">
                <a:solidFill>
                  <a:srgbClr val="CE9178"/>
                </a:solidFill>
                <a:latin typeface="Arial"/>
                <a:cs typeface="Arial"/>
              </a:rPr>
              <a:t>er</a:t>
            </a:r>
            <a:r>
              <a:rPr sz="2000" spc="145" dirty="0">
                <a:solidFill>
                  <a:srgbClr val="CE9178"/>
                </a:solidFill>
                <a:latin typeface="Arial"/>
                <a:cs typeface="Arial"/>
              </a:rPr>
              <a:t>_</a:t>
            </a:r>
            <a:r>
              <a:rPr sz="2000" spc="-245" dirty="0">
                <a:solidFill>
                  <a:srgbClr val="CE9178"/>
                </a:solidFill>
                <a:latin typeface="Arial"/>
                <a:cs typeface="Arial"/>
              </a:rPr>
              <a:t>V</a:t>
            </a:r>
            <a:r>
              <a:rPr sz="2000" spc="175" dirty="0">
                <a:solidFill>
                  <a:srgbClr val="CE9178"/>
                </a:solidFill>
                <a:latin typeface="Arial"/>
                <a:cs typeface="Arial"/>
              </a:rPr>
              <a:t>ersion  </a:t>
            </a:r>
            <a:r>
              <a:rPr sz="2000" spc="-345" dirty="0">
                <a:solidFill>
                  <a:srgbClr val="CE9178"/>
                </a:solidFill>
                <a:latin typeface="Arial"/>
                <a:cs typeface="Arial"/>
              </a:rPr>
              <a:t>ORDER		</a:t>
            </a:r>
            <a:r>
              <a:rPr sz="2000" spc="-240" dirty="0">
                <a:solidFill>
                  <a:srgbClr val="CE9178"/>
                </a:solidFill>
                <a:latin typeface="Arial"/>
                <a:cs typeface="Arial"/>
              </a:rPr>
              <a:t>BY	</a:t>
            </a:r>
            <a:r>
              <a:rPr sz="2000" spc="-55" dirty="0">
                <a:solidFill>
                  <a:srgbClr val="CE9178"/>
                </a:solidFill>
                <a:latin typeface="Arial"/>
                <a:cs typeface="Arial"/>
              </a:rPr>
              <a:t>[Maximum	</a:t>
            </a:r>
            <a:r>
              <a:rPr sz="2000" spc="65" dirty="0">
                <a:solidFill>
                  <a:srgbClr val="CE9178"/>
                </a:solidFill>
                <a:latin typeface="Arial"/>
                <a:cs typeface="Arial"/>
              </a:rPr>
              <a:t>Payload	</a:t>
            </a:r>
            <a:r>
              <a:rPr sz="2000" spc="30" dirty="0">
                <a:solidFill>
                  <a:srgbClr val="CE9178"/>
                </a:solidFill>
                <a:latin typeface="Arial"/>
                <a:cs typeface="Arial"/>
              </a:rPr>
              <a:t>Mass]	</a:t>
            </a:r>
            <a:r>
              <a:rPr sz="2000" spc="-290" dirty="0">
                <a:solidFill>
                  <a:srgbClr val="CE9178"/>
                </a:solidFill>
                <a:latin typeface="Arial"/>
                <a:cs typeface="Arial"/>
              </a:rPr>
              <a:t>DESC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 dirty="0">
              <a:latin typeface="Arial"/>
              <a:cs typeface="Arial"/>
            </a:endParaRPr>
          </a:p>
          <a:p>
            <a:pPr marL="49530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rlito"/>
              <a:cs typeface="Carlito"/>
            </a:endParaRPr>
          </a:p>
          <a:p>
            <a:pPr marL="49530" marR="120523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word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DISTINCT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query means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that it will only  show Unique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values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Booster_Version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from 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tblSpaceX</a:t>
            </a:r>
            <a:endParaRPr sz="1800" dirty="0">
              <a:latin typeface="Carlito"/>
              <a:cs typeface="Carlito"/>
            </a:endParaRPr>
          </a:p>
          <a:p>
            <a:pPr marL="49530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GROUP 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BY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puts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list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order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set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certain</a:t>
            </a:r>
            <a:r>
              <a:rPr sz="1800" spc="1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condition.</a:t>
            </a:r>
            <a:endParaRPr sz="1800" dirty="0">
              <a:latin typeface="Carlito"/>
              <a:cs typeface="Carlito"/>
            </a:endParaRPr>
          </a:p>
          <a:p>
            <a:pPr marL="49530">
              <a:lnSpc>
                <a:spcPct val="100000"/>
              </a:lnSpc>
            </a:pP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DESC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means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its arranging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dataset into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descending</a:t>
            </a:r>
            <a:r>
              <a:rPr sz="1800" spc="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order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71231" y="1783079"/>
            <a:ext cx="3977639" cy="438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8392" y="3239135"/>
            <a:ext cx="1253490" cy="1083945"/>
          </a:xfrm>
          <a:custGeom>
            <a:avLst/>
            <a:gdLst/>
            <a:ahLst/>
            <a:cxnLst/>
            <a:rect l="l" t="t" r="r" b="b"/>
            <a:pathLst>
              <a:path w="1253490" h="1083945">
                <a:moveTo>
                  <a:pt x="136271" y="0"/>
                </a:moveTo>
                <a:lnTo>
                  <a:pt x="0" y="166497"/>
                </a:lnTo>
                <a:lnTo>
                  <a:pt x="1018539" y="1000632"/>
                </a:lnTo>
                <a:lnTo>
                  <a:pt x="950467" y="1083817"/>
                </a:lnTo>
                <a:lnTo>
                  <a:pt x="1253109" y="1053591"/>
                </a:lnTo>
                <a:lnTo>
                  <a:pt x="1223010" y="750951"/>
                </a:lnTo>
                <a:lnTo>
                  <a:pt x="1154811" y="834135"/>
                </a:lnTo>
                <a:lnTo>
                  <a:pt x="136271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423608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5" dirty="0">
                <a:solidFill>
                  <a:srgbClr val="005392"/>
                </a:solidFill>
                <a:latin typeface="Carlito"/>
                <a:cs typeface="Carlito"/>
              </a:rPr>
              <a:t>2015 launch</a:t>
            </a:r>
            <a:r>
              <a:rPr sz="4000" b="1" spc="-4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b="1" spc="-15" dirty="0">
                <a:solidFill>
                  <a:srgbClr val="005392"/>
                </a:solidFill>
                <a:latin typeface="Carlito"/>
                <a:cs typeface="Carlito"/>
              </a:rPr>
              <a:t>records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76288" y="1655064"/>
            <a:ext cx="5074920" cy="4639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44488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FFFFF"/>
                </a:solidFill>
                <a:latin typeface="Carlito"/>
                <a:cs typeface="Carlito"/>
              </a:rPr>
              <a:t>2017 Launch</a:t>
            </a:r>
            <a:r>
              <a:rPr sz="40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Carlito"/>
                <a:cs typeface="Carlito"/>
              </a:rPr>
              <a:t>Records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600" y="1605483"/>
            <a:ext cx="6346442" cy="50239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 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SELECT </a:t>
            </a:r>
            <a:r>
              <a:rPr sz="1800" spc="-15" dirty="0">
                <a:solidFill>
                  <a:srgbClr val="005392"/>
                </a:solidFill>
                <a:latin typeface="Carlito"/>
                <a:cs typeface="Carlito"/>
              </a:rPr>
              <a:t>DATENAME(month,</a:t>
            </a:r>
            <a:r>
              <a:rPr sz="1800" spc="1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Carlito"/>
                <a:cs typeface="Carlito"/>
              </a:rPr>
              <a:t>DATEADD(month,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MONTH(CONVERT(date, Date,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105)),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0) - 1) AS</a:t>
            </a:r>
            <a:r>
              <a:rPr sz="1800" spc="9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Month,</a:t>
            </a:r>
            <a:endParaRPr sz="1800" dirty="0">
              <a:latin typeface="Carlito"/>
              <a:cs typeface="Carlito"/>
            </a:endParaRPr>
          </a:p>
          <a:p>
            <a:pPr marL="12700" marR="1417955">
              <a:lnSpc>
                <a:spcPct val="100000"/>
              </a:lnSpc>
              <a:tabLst>
                <a:tab pos="845185" algn="l"/>
              </a:tabLst>
            </a:pPr>
            <a:r>
              <a:rPr sz="1800" spc="-15" dirty="0">
                <a:solidFill>
                  <a:srgbClr val="005392"/>
                </a:solidFill>
                <a:latin typeface="Carlito"/>
                <a:cs typeface="Carlito"/>
              </a:rPr>
              <a:t>Booster_Version,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Launch_Site, Landing_Outcome  FROM	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tblSpaceX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WHERE (Landing_Outcome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LIKE N'%Success%')</a:t>
            </a:r>
            <a:r>
              <a:rPr sz="1800" spc="114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AND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(YEAR(CONVERT(date, Date,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105))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=</a:t>
            </a:r>
            <a:r>
              <a:rPr sz="1800" spc="7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'2017')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much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more complex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query as I had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my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Date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fields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SQL  Server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stored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as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NVARCHAR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MONTH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function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returns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name  month. The function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CONVERT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converts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NVARCHAR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spc="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Date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.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 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Year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be</a:t>
            </a:r>
            <a:r>
              <a:rPr sz="1800" spc="1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2017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64123" y="3246120"/>
            <a:ext cx="1010919" cy="431800"/>
          </a:xfrm>
          <a:custGeom>
            <a:avLst/>
            <a:gdLst/>
            <a:ahLst/>
            <a:cxnLst/>
            <a:rect l="l" t="t" r="r" b="b"/>
            <a:pathLst>
              <a:path w="1010920" h="431800">
                <a:moveTo>
                  <a:pt x="794765" y="0"/>
                </a:moveTo>
                <a:lnTo>
                  <a:pt x="794765" y="107822"/>
                </a:lnTo>
                <a:lnTo>
                  <a:pt x="0" y="107822"/>
                </a:lnTo>
                <a:lnTo>
                  <a:pt x="0" y="323468"/>
                </a:lnTo>
                <a:lnTo>
                  <a:pt x="794765" y="323468"/>
                </a:lnTo>
                <a:lnTo>
                  <a:pt x="794765" y="431291"/>
                </a:lnTo>
                <a:lnTo>
                  <a:pt x="1010411" y="215645"/>
                </a:lnTo>
                <a:lnTo>
                  <a:pt x="79476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26923"/>
            <a:ext cx="944118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b="1" spc="-5" dirty="0">
                <a:solidFill>
                  <a:srgbClr val="FFFFFF"/>
                </a:solidFill>
                <a:latin typeface="Carlito"/>
                <a:cs typeface="Carlito"/>
              </a:rPr>
              <a:t>Rank </a:t>
            </a:r>
            <a:r>
              <a:rPr sz="4000" b="1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4000" b="1" spc="-10" dirty="0">
                <a:solidFill>
                  <a:srgbClr val="FFFFFF"/>
                </a:solidFill>
                <a:latin typeface="Carlito"/>
                <a:cs typeface="Carlito"/>
              </a:rPr>
              <a:t>count </a:t>
            </a:r>
            <a:r>
              <a:rPr sz="4000" b="1" spc="-15" dirty="0">
                <a:solidFill>
                  <a:srgbClr val="FFFFFF"/>
                </a:solidFill>
                <a:latin typeface="Carlito"/>
                <a:cs typeface="Carlito"/>
              </a:rPr>
              <a:t>between </a:t>
            </a:r>
            <a:r>
              <a:rPr sz="4000" b="1" spc="-5" dirty="0">
                <a:solidFill>
                  <a:srgbClr val="FFFFFF"/>
                </a:solidFill>
                <a:latin typeface="Carlito"/>
                <a:cs typeface="Carlito"/>
              </a:rPr>
              <a:t>2010-06-04 </a:t>
            </a:r>
            <a:r>
              <a:rPr sz="4000" b="1" spc="-1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4000" b="1" spc="-5" dirty="0">
                <a:solidFill>
                  <a:srgbClr val="FFFFFF"/>
                </a:solidFill>
                <a:latin typeface="Carlito"/>
                <a:cs typeface="Carlito"/>
              </a:rPr>
              <a:t>2017-03-20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447800"/>
            <a:ext cx="4563414" cy="49891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 smtClean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lang="en-IN" sz="3500" dirty="0">
              <a:latin typeface="Carlito"/>
              <a:cs typeface="Carlito"/>
            </a:endParaRPr>
          </a:p>
          <a:p>
            <a:pPr marL="58419">
              <a:lnSpc>
                <a:spcPct val="100000"/>
              </a:lnSpc>
              <a:spcBef>
                <a:spcPts val="105"/>
              </a:spcBef>
            </a:pPr>
            <a:r>
              <a:rPr sz="1800" spc="-10" dirty="0" smtClean="0">
                <a:solidFill>
                  <a:srgbClr val="005392"/>
                </a:solidFill>
                <a:latin typeface="Carlito"/>
                <a:cs typeface="Carlito"/>
              </a:rPr>
              <a:t>SELECT</a:t>
            </a:r>
            <a:r>
              <a:rPr sz="1800" dirty="0" smtClean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COUNT(Landing_Outcome)</a:t>
            </a:r>
            <a:endParaRPr sz="1800" dirty="0">
              <a:latin typeface="Carlito"/>
              <a:cs typeface="Carlito"/>
            </a:endParaRPr>
          </a:p>
          <a:p>
            <a:pPr marL="58419">
              <a:lnSpc>
                <a:spcPct val="100000"/>
              </a:lnSpc>
              <a:tabLst>
                <a:tab pos="891540" algn="l"/>
              </a:tabLst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FROM	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tblSpaceX</a:t>
            </a:r>
            <a:endParaRPr sz="1800" dirty="0">
              <a:latin typeface="Carlito"/>
              <a:cs typeface="Carlito"/>
            </a:endParaRPr>
          </a:p>
          <a:p>
            <a:pPr marL="58419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WHERE (Landing_Outcome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LIKE</a:t>
            </a:r>
            <a:r>
              <a:rPr sz="1800" spc="9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'%Success%’)</a:t>
            </a:r>
            <a:endParaRPr sz="1800" dirty="0">
              <a:latin typeface="Carlito"/>
              <a:cs typeface="Carlito"/>
            </a:endParaRPr>
          </a:p>
          <a:p>
            <a:pPr marL="58419" marR="1830705">
              <a:lnSpc>
                <a:spcPct val="100000"/>
              </a:lnSpc>
            </a:pP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AND </a:t>
            </a:r>
            <a:r>
              <a:rPr sz="1800" spc="-15" dirty="0">
                <a:solidFill>
                  <a:srgbClr val="005392"/>
                </a:solidFill>
                <a:latin typeface="Carlito"/>
                <a:cs typeface="Carlito"/>
              </a:rPr>
              <a:t>(Date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&gt;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'04-06-2010’) 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AND </a:t>
            </a:r>
            <a:r>
              <a:rPr sz="1800" spc="-15" dirty="0">
                <a:solidFill>
                  <a:srgbClr val="005392"/>
                </a:solidFill>
                <a:latin typeface="Carlito"/>
                <a:cs typeface="Carlito"/>
              </a:rPr>
              <a:t>(Date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&lt;</a:t>
            </a:r>
            <a:r>
              <a:rPr sz="1800" spc="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rlito"/>
                <a:cs typeface="Carlito"/>
              </a:rPr>
              <a:t>'20-03-2017')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 smtClean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5" dirty="0" smtClean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1C1C1C"/>
                </a:solidFill>
                <a:latin typeface="Carlito"/>
                <a:cs typeface="Carlito"/>
              </a:rPr>
              <a:t>Function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COUNT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counts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records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filters</a:t>
            </a:r>
            <a:r>
              <a:rPr sz="1800" spc="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data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12700" marR="2712720">
              <a:lnSpc>
                <a:spcPct val="100000"/>
              </a:lnSpc>
            </a:pP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LIKE (wildcard)  AND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(conditions) 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b="1" i="1" spc="-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(conditions)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31743" y="2816877"/>
            <a:ext cx="953135" cy="855344"/>
          </a:xfrm>
          <a:custGeom>
            <a:avLst/>
            <a:gdLst/>
            <a:ahLst/>
            <a:cxnLst/>
            <a:rect l="l" t="t" r="r" b="b"/>
            <a:pathLst>
              <a:path w="953135" h="855345">
                <a:moveTo>
                  <a:pt x="139064" y="0"/>
                </a:moveTo>
                <a:lnTo>
                  <a:pt x="0" y="164083"/>
                </a:lnTo>
                <a:lnTo>
                  <a:pt x="719201" y="773302"/>
                </a:lnTo>
                <a:lnTo>
                  <a:pt x="649732" y="855344"/>
                </a:lnTo>
                <a:lnTo>
                  <a:pt x="952753" y="830198"/>
                </a:lnTo>
                <a:lnTo>
                  <a:pt x="927735" y="527176"/>
                </a:lnTo>
                <a:lnTo>
                  <a:pt x="858265" y="609218"/>
                </a:lnTo>
                <a:lnTo>
                  <a:pt x="139064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5400" y="3942393"/>
            <a:ext cx="6374892" cy="1022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844" y="1760677"/>
            <a:ext cx="878776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940" dirty="0">
                <a:solidFill>
                  <a:srgbClr val="FFFFFF"/>
                </a:solidFill>
                <a:latin typeface="Arial Black"/>
                <a:cs typeface="Arial Black"/>
              </a:rPr>
              <a:t>Interactive </a:t>
            </a:r>
            <a:r>
              <a:rPr sz="6000" spc="-915" dirty="0">
                <a:solidFill>
                  <a:srgbClr val="FFFFFF"/>
                </a:solidFill>
                <a:latin typeface="Arial Black"/>
                <a:cs typeface="Arial Black"/>
              </a:rPr>
              <a:t>map </a:t>
            </a:r>
            <a:r>
              <a:rPr sz="6000" spc="-1010" dirty="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sz="6000" spc="-14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6000" spc="-875" dirty="0">
                <a:solidFill>
                  <a:srgbClr val="FFFFFF"/>
                </a:solidFill>
                <a:latin typeface="Arial Black"/>
                <a:cs typeface="Arial Black"/>
              </a:rPr>
              <a:t>Folium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5687060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5" dirty="0">
                <a:solidFill>
                  <a:srgbClr val="005392"/>
                </a:solidFill>
                <a:latin typeface="Carlito"/>
                <a:cs typeface="Carlito"/>
              </a:rPr>
              <a:t>&lt;Folium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map </a:t>
            </a: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screenshot</a:t>
            </a:r>
            <a:r>
              <a:rPr sz="4000" spc="1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endParaRPr lang="en-IN" sz="4000" spc="10" dirty="0" smtClean="0">
              <a:solidFill>
                <a:srgbClr val="005392"/>
              </a:solidFill>
              <a:latin typeface="Carlito"/>
              <a:cs typeface="Carlito"/>
            </a:endParaRPr>
          </a:p>
          <a:p>
            <a:pPr>
              <a:lnSpc>
                <a:spcPts val="3800"/>
              </a:lnSpc>
            </a:pPr>
            <a:endParaRPr lang="en-IN" sz="4000" spc="10" dirty="0">
              <a:solidFill>
                <a:srgbClr val="005392"/>
              </a:solidFill>
              <a:latin typeface="Carlito"/>
              <a:cs typeface="Carlito"/>
            </a:endParaRPr>
          </a:p>
          <a:p>
            <a:pPr>
              <a:lnSpc>
                <a:spcPts val="3800"/>
              </a:lnSpc>
            </a:pPr>
            <a:r>
              <a:rPr sz="4000" spc="-5" dirty="0" smtClean="0">
                <a:solidFill>
                  <a:srgbClr val="005392"/>
                </a:solidFill>
                <a:latin typeface="Carlito"/>
                <a:cs typeface="Carlito"/>
              </a:rPr>
              <a:t>1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&gt;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37820"/>
            <a:ext cx="670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All launch </a:t>
            </a:r>
            <a:r>
              <a:rPr b="1" spc="-10" dirty="0">
                <a:solidFill>
                  <a:srgbClr val="FFFFFF"/>
                </a:solidFill>
                <a:latin typeface="Carlito"/>
                <a:cs typeface="Carlito"/>
              </a:rPr>
              <a:t>sites </a:t>
            </a:r>
            <a:r>
              <a:rPr b="1" dirty="0">
                <a:solidFill>
                  <a:srgbClr val="FFFFFF"/>
                </a:solidFill>
                <a:latin typeface="Carlito"/>
                <a:cs typeface="Carlito"/>
              </a:rPr>
              <a:t>global </a:t>
            </a:r>
            <a:r>
              <a:rPr b="1" spc="-5" dirty="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b="1" spc="-30" dirty="0">
                <a:solidFill>
                  <a:srgbClr val="FFFFFF"/>
                </a:solidFill>
                <a:latin typeface="Carlito"/>
                <a:cs typeface="Carlito"/>
              </a:rPr>
              <a:t>markers</a:t>
            </a:r>
          </a:p>
        </p:txBody>
      </p:sp>
      <p:sp>
        <p:nvSpPr>
          <p:cNvPr id="5" name="object 5"/>
          <p:cNvSpPr/>
          <p:nvPr/>
        </p:nvSpPr>
        <p:spPr>
          <a:xfrm>
            <a:off x="1844039" y="1354834"/>
            <a:ext cx="8503919" cy="5457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28773" y="4875403"/>
            <a:ext cx="787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We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can see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that 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SpaceX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launch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sites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are in the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United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States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of America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coasts. 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Florida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California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1897" y="1437894"/>
            <a:ext cx="2310765" cy="5283835"/>
            <a:chOff x="9851897" y="1437894"/>
            <a:chExt cx="2310765" cy="5283835"/>
          </a:xfrm>
        </p:grpSpPr>
        <p:sp>
          <p:nvSpPr>
            <p:cNvPr id="3" name="object 3"/>
            <p:cNvSpPr/>
            <p:nvPr/>
          </p:nvSpPr>
          <p:spPr>
            <a:xfrm>
              <a:off x="9851897" y="1437894"/>
              <a:ext cx="2310765" cy="5283835"/>
            </a:xfrm>
            <a:custGeom>
              <a:avLst/>
              <a:gdLst/>
              <a:ahLst/>
              <a:cxnLst/>
              <a:rect l="l" t="t" r="r" b="b"/>
              <a:pathLst>
                <a:path w="2310765" h="5283834">
                  <a:moveTo>
                    <a:pt x="2310383" y="0"/>
                  </a:moveTo>
                  <a:lnTo>
                    <a:pt x="0" y="0"/>
                  </a:lnTo>
                  <a:lnTo>
                    <a:pt x="0" y="5283708"/>
                  </a:lnTo>
                  <a:lnTo>
                    <a:pt x="2310383" y="5283708"/>
                  </a:lnTo>
                  <a:lnTo>
                    <a:pt x="23103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006583" y="2019300"/>
              <a:ext cx="2001012" cy="26639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51897" y="1437894"/>
            <a:ext cx="2310765" cy="528383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247015" marR="412115">
              <a:lnSpc>
                <a:spcPct val="100000"/>
              </a:lnSpc>
              <a:spcBef>
                <a:spcPts val="1565"/>
              </a:spcBef>
            </a:pP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California</a:t>
            </a:r>
            <a:r>
              <a:rPr sz="1800" b="1" i="1" spc="-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Launch  Site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 dirty="0">
              <a:latin typeface="Carlito"/>
              <a:cs typeface="Carlito"/>
            </a:endParaRPr>
          </a:p>
          <a:p>
            <a:pPr marL="354965" algn="ctr">
              <a:lnSpc>
                <a:spcPct val="100000"/>
              </a:lnSpc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37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220" y="337820"/>
            <a:ext cx="4533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Colour Labelled</a:t>
            </a:r>
            <a:r>
              <a:rPr spc="-110" dirty="0">
                <a:solidFill>
                  <a:srgbClr val="FFFFFF"/>
                </a:solidFill>
              </a:rPr>
              <a:t> </a:t>
            </a:r>
            <a:r>
              <a:rPr spc="-25" dirty="0">
                <a:solidFill>
                  <a:srgbClr val="FFFFFF"/>
                </a:solidFill>
              </a:rPr>
              <a:t>Markers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1717" y="1432941"/>
            <a:ext cx="9772650" cy="5302885"/>
            <a:chOff x="21717" y="1432941"/>
            <a:chExt cx="9772650" cy="5302885"/>
          </a:xfrm>
        </p:grpSpPr>
        <p:sp>
          <p:nvSpPr>
            <p:cNvPr id="9" name="object 9"/>
            <p:cNvSpPr/>
            <p:nvPr/>
          </p:nvSpPr>
          <p:spPr>
            <a:xfrm>
              <a:off x="31242" y="144246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9753600" y="0"/>
                  </a:moveTo>
                  <a:lnTo>
                    <a:pt x="0" y="0"/>
                  </a:lnTo>
                  <a:lnTo>
                    <a:pt x="0" y="5283708"/>
                  </a:lnTo>
                  <a:lnTo>
                    <a:pt x="9753600" y="5283708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42" y="144246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0" y="5283708"/>
                  </a:moveTo>
                  <a:lnTo>
                    <a:pt x="9753600" y="5283708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528370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6407" y="1499616"/>
              <a:ext cx="2400300" cy="2811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86812" y="1499616"/>
              <a:ext cx="2689860" cy="25603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6776" y="1498092"/>
              <a:ext cx="4248912" cy="35311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3547" y="3810000"/>
              <a:ext cx="2423160" cy="28117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13685" y="5436819"/>
            <a:ext cx="1905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Florida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Launch</a:t>
            </a:r>
            <a:r>
              <a:rPr sz="1800" b="1" i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Sites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3685" y="5986068"/>
            <a:ext cx="535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AF50"/>
                </a:solidFill>
                <a:latin typeface="Carlito"/>
                <a:cs typeface="Carlito"/>
              </a:rPr>
              <a:t>Green </a:t>
            </a:r>
            <a:r>
              <a:rPr sz="1800" i="1" spc="-15" dirty="0">
                <a:solidFill>
                  <a:srgbClr val="00AF50"/>
                </a:solidFill>
                <a:latin typeface="Carlito"/>
                <a:cs typeface="Carlito"/>
              </a:rPr>
              <a:t>Marker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shows successful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Launches and </a:t>
            </a:r>
            <a:r>
              <a:rPr sz="1800" i="1" spc="-15" dirty="0">
                <a:solidFill>
                  <a:srgbClr val="FF0000"/>
                </a:solidFill>
                <a:latin typeface="Carlito"/>
                <a:cs typeface="Carlito"/>
              </a:rPr>
              <a:t>Red Marker 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shows</a:t>
            </a:r>
            <a:r>
              <a:rPr sz="1800" i="1" spc="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Failures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154939"/>
            <a:ext cx="1025588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25" dirty="0">
                <a:solidFill>
                  <a:srgbClr val="FFFFFF"/>
                </a:solidFill>
              </a:rPr>
              <a:t>Working </a:t>
            </a:r>
            <a:r>
              <a:rPr sz="3200" spc="-5" dirty="0">
                <a:solidFill>
                  <a:srgbClr val="FFFFFF"/>
                </a:solidFill>
              </a:rPr>
              <a:t>out Launch </a:t>
            </a:r>
            <a:r>
              <a:rPr sz="3200" spc="-10" dirty="0">
                <a:solidFill>
                  <a:srgbClr val="FFFFFF"/>
                </a:solidFill>
              </a:rPr>
              <a:t>Sites </a:t>
            </a:r>
            <a:r>
              <a:rPr sz="3200" spc="-15" dirty="0">
                <a:solidFill>
                  <a:srgbClr val="FFFFFF"/>
                </a:solidFill>
              </a:rPr>
              <a:t>distance </a:t>
            </a:r>
            <a:r>
              <a:rPr sz="3200" spc="-20" dirty="0">
                <a:solidFill>
                  <a:srgbClr val="FFFFFF"/>
                </a:solidFill>
              </a:rPr>
              <a:t>to </a:t>
            </a:r>
            <a:r>
              <a:rPr sz="3200" spc="-5" dirty="0">
                <a:solidFill>
                  <a:srgbClr val="FFFFFF"/>
                </a:solidFill>
              </a:rPr>
              <a:t>landmarks </a:t>
            </a:r>
            <a:r>
              <a:rPr sz="3200" spc="-25" dirty="0">
                <a:solidFill>
                  <a:srgbClr val="FFFFFF"/>
                </a:solidFill>
              </a:rPr>
              <a:t>to </a:t>
            </a:r>
            <a:r>
              <a:rPr sz="3200" spc="-5" dirty="0">
                <a:solidFill>
                  <a:srgbClr val="FFFFFF"/>
                </a:solidFill>
              </a:rPr>
              <a:t>find </a:t>
            </a:r>
            <a:r>
              <a:rPr sz="3200" spc="-10" dirty="0">
                <a:solidFill>
                  <a:srgbClr val="FFFFFF"/>
                </a:solidFill>
              </a:rPr>
              <a:t>trends  </a:t>
            </a:r>
            <a:r>
              <a:rPr sz="3200" spc="-5" dirty="0">
                <a:solidFill>
                  <a:srgbClr val="FFFFFF"/>
                </a:solidFill>
              </a:rPr>
              <a:t>with </a:t>
            </a:r>
            <a:r>
              <a:rPr sz="3200" spc="-20" dirty="0">
                <a:solidFill>
                  <a:srgbClr val="FFFFFF"/>
                </a:solidFill>
              </a:rPr>
              <a:t>Haversine </a:t>
            </a:r>
            <a:r>
              <a:rPr sz="3200" spc="-15" dirty="0">
                <a:solidFill>
                  <a:srgbClr val="FFFFFF"/>
                </a:solidFill>
              </a:rPr>
              <a:t>formula </a:t>
            </a:r>
            <a:r>
              <a:rPr sz="3200" spc="-5" dirty="0">
                <a:solidFill>
                  <a:srgbClr val="FFFFFF"/>
                </a:solidFill>
              </a:rPr>
              <a:t>using CCAFS-SLC-40 </a:t>
            </a:r>
            <a:r>
              <a:rPr sz="3200" dirty="0">
                <a:solidFill>
                  <a:srgbClr val="FFFFFF"/>
                </a:solidFill>
              </a:rPr>
              <a:t>as a</a:t>
            </a:r>
            <a:r>
              <a:rPr sz="3200" spc="75" dirty="0">
                <a:solidFill>
                  <a:srgbClr val="FFFFFF"/>
                </a:solidFill>
              </a:rPr>
              <a:t> </a:t>
            </a:r>
            <a:r>
              <a:rPr sz="3200" spc="-20" dirty="0">
                <a:solidFill>
                  <a:srgbClr val="FFFFFF"/>
                </a:solidFill>
              </a:rPr>
              <a:t>reference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7559040" y="1552955"/>
            <a:ext cx="3464052" cy="2766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20330" y="3905250"/>
            <a:ext cx="1637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Distance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coast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055" y="1557527"/>
            <a:ext cx="2830068" cy="4799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2340" y="5618784"/>
            <a:ext cx="1516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Distance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to 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Railway</a:t>
            </a:r>
            <a:r>
              <a:rPr sz="1800" b="1" i="1" spc="-7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Station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3844" y="1552955"/>
            <a:ext cx="4131563" cy="2766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07104" y="3522675"/>
            <a:ext cx="155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Distance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 to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closest</a:t>
            </a:r>
            <a:r>
              <a:rPr sz="1800" b="1" i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Highway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3844" y="4366259"/>
            <a:ext cx="2339340" cy="1990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07104" y="5618784"/>
            <a:ext cx="1084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Distance</a:t>
            </a:r>
            <a:r>
              <a:rPr sz="1800" b="1" i="1" spc="-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to 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Coastline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54623" y="4366259"/>
            <a:ext cx="1917192" cy="1990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17438" y="5895847"/>
            <a:ext cx="149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Distance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City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7932801" y="4505959"/>
            <a:ext cx="3826510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5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  </a:t>
            </a:r>
            <a:r>
              <a:rPr sz="1400" spc="125" dirty="0">
                <a:solidFill>
                  <a:srgbClr val="1C1C1C"/>
                </a:solidFill>
                <a:latin typeface="Arial"/>
                <a:cs typeface="Arial"/>
              </a:rPr>
              <a:t>railways?</a:t>
            </a:r>
            <a:r>
              <a:rPr sz="1400" spc="3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No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5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  </a:t>
            </a:r>
            <a:r>
              <a:rPr sz="1400" spc="35" dirty="0">
                <a:solidFill>
                  <a:srgbClr val="1C1C1C"/>
                </a:solidFill>
                <a:latin typeface="Arial"/>
                <a:cs typeface="Arial"/>
              </a:rPr>
              <a:t>highways?</a:t>
            </a:r>
            <a:r>
              <a:rPr sz="1400" spc="3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No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45" dirty="0">
                <a:solidFill>
                  <a:srgbClr val="1C1C1C"/>
                </a:solidFill>
                <a:latin typeface="Arial"/>
                <a:cs typeface="Arial"/>
              </a:rPr>
              <a:t>Are </a:t>
            </a:r>
            <a:r>
              <a:rPr sz="1400" spc="80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220" dirty="0">
                <a:solidFill>
                  <a:srgbClr val="1C1C1C"/>
                </a:solidFill>
                <a:latin typeface="Arial"/>
                <a:cs typeface="Arial"/>
              </a:rPr>
              <a:t>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close </a:t>
            </a:r>
            <a:r>
              <a:rPr sz="1400" spc="150" dirty="0">
                <a:solidFill>
                  <a:srgbClr val="1C1C1C"/>
                </a:solidFill>
                <a:latin typeface="Arial"/>
                <a:cs typeface="Arial"/>
              </a:rPr>
              <a:t>proximity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190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40" dirty="0">
                <a:solidFill>
                  <a:srgbClr val="1C1C1C"/>
                </a:solidFill>
                <a:latin typeface="Arial"/>
                <a:cs typeface="Arial"/>
              </a:rPr>
              <a:t>coastline?</a:t>
            </a:r>
            <a:r>
              <a:rPr sz="1400" spc="38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1C1C1C"/>
                </a:solidFill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  <a:p>
            <a:pPr marL="12700" marR="104139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-125" dirty="0">
                <a:solidFill>
                  <a:srgbClr val="1C1C1C"/>
                </a:solidFill>
                <a:latin typeface="Arial"/>
                <a:cs typeface="Arial"/>
              </a:rPr>
              <a:t>Do </a:t>
            </a:r>
            <a:r>
              <a:rPr sz="1400" spc="85" dirty="0">
                <a:solidFill>
                  <a:srgbClr val="1C1C1C"/>
                </a:solidFill>
                <a:latin typeface="Arial"/>
                <a:cs typeface="Arial"/>
              </a:rPr>
              <a:t>launch </a:t>
            </a:r>
            <a:r>
              <a:rPr sz="1400" spc="195" dirty="0">
                <a:solidFill>
                  <a:srgbClr val="1C1C1C"/>
                </a:solidFill>
                <a:latin typeface="Arial"/>
                <a:cs typeface="Arial"/>
              </a:rPr>
              <a:t>sites </a:t>
            </a:r>
            <a:r>
              <a:rPr sz="1400" spc="10" dirty="0">
                <a:solidFill>
                  <a:srgbClr val="1C1C1C"/>
                </a:solidFill>
                <a:latin typeface="Arial"/>
                <a:cs typeface="Arial"/>
              </a:rPr>
              <a:t>keep </a:t>
            </a:r>
            <a:r>
              <a:rPr sz="1400" spc="170" dirty="0">
                <a:solidFill>
                  <a:srgbClr val="1C1C1C"/>
                </a:solidFill>
                <a:latin typeface="Arial"/>
                <a:cs typeface="Arial"/>
              </a:rPr>
              <a:t>certain </a:t>
            </a:r>
            <a:r>
              <a:rPr sz="1400" spc="120" dirty="0">
                <a:solidFill>
                  <a:srgbClr val="1C1C1C"/>
                </a:solidFill>
                <a:latin typeface="Arial"/>
                <a:cs typeface="Arial"/>
              </a:rPr>
              <a:t>distance  </a:t>
            </a:r>
            <a:r>
              <a:rPr sz="1400" spc="-50" dirty="0">
                <a:solidFill>
                  <a:srgbClr val="1C1C1C"/>
                </a:solidFill>
                <a:latin typeface="Arial"/>
                <a:cs typeface="Arial"/>
              </a:rPr>
              <a:t>away </a:t>
            </a:r>
            <a:r>
              <a:rPr sz="1400" spc="70" dirty="0">
                <a:solidFill>
                  <a:srgbClr val="1C1C1C"/>
                </a:solidFill>
                <a:latin typeface="Arial"/>
                <a:cs typeface="Arial"/>
              </a:rPr>
              <a:t>from </a:t>
            </a:r>
            <a:r>
              <a:rPr sz="1400" spc="204" dirty="0">
                <a:solidFill>
                  <a:srgbClr val="1C1C1C"/>
                </a:solidFill>
                <a:latin typeface="Arial"/>
                <a:cs typeface="Arial"/>
              </a:rPr>
              <a:t>cities?</a:t>
            </a:r>
            <a:r>
              <a:rPr sz="1400" spc="3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1C1C1C"/>
                </a:solidFill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844" y="3541598"/>
            <a:ext cx="85483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" dirty="0">
                <a:solidFill>
                  <a:srgbClr val="FFFFFF"/>
                </a:solidFill>
              </a:rPr>
              <a:t>Dashboard </a:t>
            </a:r>
            <a:r>
              <a:rPr sz="6000" dirty="0">
                <a:solidFill>
                  <a:srgbClr val="FFFFFF"/>
                </a:solidFill>
              </a:rPr>
              <a:t>with Plotly</a:t>
            </a:r>
            <a:r>
              <a:rPr sz="6000" spc="-90" dirty="0">
                <a:solidFill>
                  <a:srgbClr val="FFFFFF"/>
                </a:solidFill>
              </a:rPr>
              <a:t> </a:t>
            </a:r>
            <a:r>
              <a:rPr sz="6000" spc="-5" dirty="0">
                <a:solidFill>
                  <a:srgbClr val="FFFFFF"/>
                </a:solidFill>
              </a:rPr>
              <a:t>Dash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24355"/>
            <a:ext cx="12192000" cy="5534025"/>
          </a:xfrm>
          <a:custGeom>
            <a:avLst/>
            <a:gdLst/>
            <a:ahLst/>
            <a:cxnLst/>
            <a:rect l="l" t="t" r="r" b="b"/>
            <a:pathLst>
              <a:path w="12192000" h="5534025">
                <a:moveTo>
                  <a:pt x="12192000" y="0"/>
                </a:moveTo>
                <a:lnTo>
                  <a:pt x="0" y="0"/>
                </a:lnTo>
                <a:lnTo>
                  <a:pt x="0" y="5533644"/>
                </a:lnTo>
                <a:lnTo>
                  <a:pt x="12192000" y="55336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64482" y="1506654"/>
            <a:ext cx="6793230" cy="438531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Project background and</a:t>
            </a:r>
            <a:r>
              <a:rPr sz="2200" b="1" spc="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Carlito"/>
                <a:cs typeface="Carlito"/>
              </a:rPr>
              <a:t>context</a:t>
            </a:r>
            <a:endParaRPr sz="2200">
              <a:latin typeface="Carlito"/>
              <a:cs typeface="Carlito"/>
            </a:endParaRPr>
          </a:p>
          <a:p>
            <a:pPr marL="12700" marR="179705">
              <a:lnSpc>
                <a:spcPct val="80000"/>
              </a:lnSpc>
              <a:spcBef>
                <a:spcPts val="1010"/>
              </a:spcBef>
            </a:pP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9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first stage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will land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successfully.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SpaceX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advertises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9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rocket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launches on its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website,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cost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62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million dollars;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other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providers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cost upward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165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million dollars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each,  much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savings is because SpaceX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can reuse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sz="1800" spc="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stage.</a:t>
            </a:r>
            <a:endParaRPr sz="1800">
              <a:latin typeface="Carlito"/>
              <a:cs typeface="Carlito"/>
            </a:endParaRPr>
          </a:p>
          <a:p>
            <a:pPr marL="12700" marR="563245">
              <a:lnSpc>
                <a:spcPct val="8000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Therefore,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if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we can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determine if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first stage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will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land,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can  determine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cost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launch.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information can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be used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if an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alternate company wants to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bid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against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SpaceX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rocket</a:t>
            </a:r>
            <a:r>
              <a:rPr sz="180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launch.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Common problems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needed</a:t>
            </a:r>
            <a:r>
              <a:rPr sz="2200" b="1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solving.</a:t>
            </a:r>
            <a:endParaRPr sz="2200">
              <a:latin typeface="Carlito"/>
              <a:cs typeface="Carlito"/>
            </a:endParaRPr>
          </a:p>
          <a:p>
            <a:pPr marL="134620" indent="-121920">
              <a:lnSpc>
                <a:spcPct val="100000"/>
              </a:lnSpc>
              <a:spcBef>
                <a:spcPts val="580"/>
              </a:spcBef>
              <a:buChar char="-"/>
              <a:tabLst>
                <a:tab pos="134620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What influences if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rocket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will land</a:t>
            </a:r>
            <a:r>
              <a:rPr sz="1800" spc="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successfully?</a:t>
            </a: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ts val="1945"/>
              </a:lnSpc>
              <a:spcBef>
                <a:spcPts val="575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effect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each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relationship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certain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rocket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variables will impact</a:t>
            </a:r>
            <a:r>
              <a:rPr sz="1800" spc="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endParaRPr sz="1800">
              <a:latin typeface="Carlito"/>
              <a:cs typeface="Carlito"/>
            </a:endParaRPr>
          </a:p>
          <a:p>
            <a:pPr marL="241300">
              <a:lnSpc>
                <a:spcPts val="1945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determining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successful</a:t>
            </a:r>
            <a:r>
              <a:rPr sz="1800" spc="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landing.</a:t>
            </a:r>
            <a:endParaRPr sz="1800">
              <a:latin typeface="Carlito"/>
              <a:cs typeface="Carlito"/>
            </a:endParaRPr>
          </a:p>
          <a:p>
            <a:pPr marL="241300" marR="224790" indent="-228600">
              <a:lnSpc>
                <a:spcPct val="80000"/>
              </a:lnSpc>
              <a:spcBef>
                <a:spcPts val="994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What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conditions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does SpaceX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have to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achieve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to get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best results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ensure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best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rocket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success landing</a:t>
            </a:r>
            <a:r>
              <a:rPr sz="180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rate.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44246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FFFFFF"/>
                </a:solidFill>
              </a:rPr>
              <a:t>Introduction</a:t>
            </a:r>
            <a:endParaRPr sz="4000" dirty="0"/>
          </a:p>
        </p:txBody>
      </p:sp>
      <p:sp>
        <p:nvSpPr>
          <p:cNvPr id="6" name="object 6"/>
          <p:cNvSpPr/>
          <p:nvPr/>
        </p:nvSpPr>
        <p:spPr>
          <a:xfrm>
            <a:off x="388620" y="1915667"/>
            <a:ext cx="3619500" cy="3617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4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549275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&lt;Dashboard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screenshot</a:t>
            </a:r>
            <a:r>
              <a:rPr sz="4000" spc="-8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1&gt;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154939"/>
            <a:ext cx="936942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0" dirty="0">
                <a:solidFill>
                  <a:srgbClr val="FFFFFF"/>
                </a:solidFill>
              </a:rPr>
              <a:t>DASHBOARD </a:t>
            </a:r>
            <a:r>
              <a:rPr sz="3200" dirty="0">
                <a:solidFill>
                  <a:srgbClr val="FFFFFF"/>
                </a:solidFill>
              </a:rPr>
              <a:t>– Pie </a:t>
            </a:r>
            <a:r>
              <a:rPr sz="3200" spc="-5" dirty="0">
                <a:solidFill>
                  <a:srgbClr val="FFFFFF"/>
                </a:solidFill>
              </a:rPr>
              <a:t>chart showing </a:t>
            </a:r>
            <a:r>
              <a:rPr sz="3200" dirty="0">
                <a:solidFill>
                  <a:srgbClr val="FFFFFF"/>
                </a:solidFill>
              </a:rPr>
              <a:t>the </a:t>
            </a:r>
            <a:r>
              <a:rPr sz="3200" spc="-5" dirty="0">
                <a:solidFill>
                  <a:srgbClr val="FFFFFF"/>
                </a:solidFill>
              </a:rPr>
              <a:t>success </a:t>
            </a:r>
            <a:r>
              <a:rPr sz="3200" spc="-15" dirty="0">
                <a:solidFill>
                  <a:srgbClr val="FFFFFF"/>
                </a:solidFill>
              </a:rPr>
              <a:t>percentage  </a:t>
            </a:r>
            <a:r>
              <a:rPr sz="3200" spc="-5" dirty="0">
                <a:solidFill>
                  <a:srgbClr val="FFFFFF"/>
                </a:solidFill>
              </a:rPr>
              <a:t>achieved </a:t>
            </a:r>
            <a:r>
              <a:rPr sz="3200" spc="-15" dirty="0">
                <a:solidFill>
                  <a:srgbClr val="FFFFFF"/>
                </a:solidFill>
              </a:rPr>
              <a:t>by </a:t>
            </a:r>
            <a:r>
              <a:rPr sz="3200" dirty="0">
                <a:solidFill>
                  <a:srgbClr val="FFFFFF"/>
                </a:solidFill>
              </a:rPr>
              <a:t>each </a:t>
            </a:r>
            <a:r>
              <a:rPr sz="3200" spc="-5" dirty="0">
                <a:solidFill>
                  <a:srgbClr val="FFFFFF"/>
                </a:solidFill>
              </a:rPr>
              <a:t>launch</a:t>
            </a:r>
            <a:r>
              <a:rPr sz="3200" spc="20" dirty="0">
                <a:solidFill>
                  <a:srgbClr val="FFFFFF"/>
                </a:solidFill>
              </a:rPr>
              <a:t> </a:t>
            </a:r>
            <a:r>
              <a:rPr sz="3200" spc="-15" dirty="0">
                <a:solidFill>
                  <a:srgbClr val="FFFFFF"/>
                </a:solidFill>
              </a:rPr>
              <a:t>site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337620" y="1733345"/>
            <a:ext cx="7797341" cy="4318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84442" y="5225872"/>
            <a:ext cx="4013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We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can see that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KSC LC-39A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had</a:t>
            </a:r>
            <a:r>
              <a:rPr sz="1800" b="1" i="1" spc="9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most successful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launches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from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all the</a:t>
            </a:r>
            <a:r>
              <a:rPr sz="1800" b="1" i="1" spc="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sites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0404" y="2092855"/>
            <a:ext cx="5523162" cy="3506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168401"/>
            <a:ext cx="918845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0" dirty="0">
                <a:solidFill>
                  <a:srgbClr val="FFFFFF"/>
                </a:solidFill>
              </a:rPr>
              <a:t>DASHBOARD </a:t>
            </a:r>
            <a:r>
              <a:rPr sz="3200" dirty="0">
                <a:solidFill>
                  <a:srgbClr val="FFFFFF"/>
                </a:solidFill>
              </a:rPr>
              <a:t>– Pie </a:t>
            </a:r>
            <a:r>
              <a:rPr sz="3200" spc="-5" dirty="0">
                <a:solidFill>
                  <a:srgbClr val="FFFFFF"/>
                </a:solidFill>
              </a:rPr>
              <a:t>chart </a:t>
            </a:r>
            <a:r>
              <a:rPr sz="3200" spc="-30" dirty="0">
                <a:solidFill>
                  <a:srgbClr val="FFFFFF"/>
                </a:solidFill>
              </a:rPr>
              <a:t>for </a:t>
            </a:r>
            <a:r>
              <a:rPr sz="3200" spc="-5" dirty="0">
                <a:solidFill>
                  <a:srgbClr val="FFFFFF"/>
                </a:solidFill>
              </a:rPr>
              <a:t>the </a:t>
            </a:r>
            <a:r>
              <a:rPr sz="3200" dirty="0">
                <a:solidFill>
                  <a:srgbClr val="FFFFFF"/>
                </a:solidFill>
              </a:rPr>
              <a:t>launch </a:t>
            </a:r>
            <a:r>
              <a:rPr sz="3200" spc="-15" dirty="0">
                <a:solidFill>
                  <a:srgbClr val="FFFFFF"/>
                </a:solidFill>
              </a:rPr>
              <a:t>site </a:t>
            </a:r>
            <a:r>
              <a:rPr sz="3200" dirty="0">
                <a:solidFill>
                  <a:srgbClr val="FFFFFF"/>
                </a:solidFill>
              </a:rPr>
              <a:t>with </a:t>
            </a:r>
            <a:r>
              <a:rPr sz="3200" spc="-10" dirty="0">
                <a:solidFill>
                  <a:srgbClr val="FFFFFF"/>
                </a:solidFill>
              </a:rPr>
              <a:t>highest  </a:t>
            </a:r>
            <a:r>
              <a:rPr sz="3200" dirty="0">
                <a:solidFill>
                  <a:srgbClr val="FFFFFF"/>
                </a:solidFill>
              </a:rPr>
              <a:t>launch </a:t>
            </a:r>
            <a:r>
              <a:rPr sz="3200" spc="-5" dirty="0">
                <a:solidFill>
                  <a:srgbClr val="FFFFFF"/>
                </a:solidFill>
              </a:rPr>
              <a:t>success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25" dirty="0">
                <a:solidFill>
                  <a:srgbClr val="FFFFFF"/>
                </a:solidFill>
              </a:rPr>
              <a:t>ratio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472944" y="5748934"/>
            <a:ext cx="7173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KSC LC-39A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achieved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 76.9%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success rate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while getting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 23.1%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failure</a:t>
            </a:r>
            <a:r>
              <a:rPr sz="1800" b="1" i="1" spc="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rate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549275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0" dirty="0">
                <a:solidFill>
                  <a:srgbClr val="005392"/>
                </a:solidFill>
                <a:latin typeface="Carlito"/>
                <a:cs typeface="Carlito"/>
              </a:rPr>
              <a:t>&lt;Dashboard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screenshot</a:t>
            </a:r>
            <a:r>
              <a:rPr sz="4000" spc="-8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rlito"/>
                <a:cs typeface="Carlito"/>
              </a:rPr>
              <a:t>3&gt;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168401"/>
            <a:ext cx="1024636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0" dirty="0">
                <a:solidFill>
                  <a:srgbClr val="FFFFFF"/>
                </a:solidFill>
              </a:rPr>
              <a:t>DASHBOARD </a:t>
            </a:r>
            <a:r>
              <a:rPr sz="3200" dirty="0">
                <a:solidFill>
                  <a:srgbClr val="FFFFFF"/>
                </a:solidFill>
              </a:rPr>
              <a:t>– </a:t>
            </a:r>
            <a:r>
              <a:rPr sz="3200" spc="-20" dirty="0">
                <a:solidFill>
                  <a:srgbClr val="FFFFFF"/>
                </a:solidFill>
              </a:rPr>
              <a:t>Payload </a:t>
            </a:r>
            <a:r>
              <a:rPr sz="3200" dirty="0">
                <a:solidFill>
                  <a:srgbClr val="FFFFFF"/>
                </a:solidFill>
              </a:rPr>
              <a:t>vs. </a:t>
            </a:r>
            <a:r>
              <a:rPr sz="3200" spc="-5" dirty="0">
                <a:solidFill>
                  <a:srgbClr val="FFFFFF"/>
                </a:solidFill>
              </a:rPr>
              <a:t>Launch </a:t>
            </a:r>
            <a:r>
              <a:rPr sz="3200" spc="-15" dirty="0">
                <a:solidFill>
                  <a:srgbClr val="FFFFFF"/>
                </a:solidFill>
              </a:rPr>
              <a:t>Outcome </a:t>
            </a:r>
            <a:r>
              <a:rPr sz="3200" spc="-20" dirty="0">
                <a:solidFill>
                  <a:srgbClr val="FFFFFF"/>
                </a:solidFill>
              </a:rPr>
              <a:t>scatter </a:t>
            </a:r>
            <a:r>
              <a:rPr sz="3200" spc="-5" dirty="0">
                <a:solidFill>
                  <a:srgbClr val="FFFFFF"/>
                </a:solidFill>
              </a:rPr>
              <a:t>plot </a:t>
            </a:r>
            <a:r>
              <a:rPr sz="3200" spc="-30" dirty="0">
                <a:solidFill>
                  <a:srgbClr val="FFFFFF"/>
                </a:solidFill>
              </a:rPr>
              <a:t>for </a:t>
            </a:r>
            <a:r>
              <a:rPr sz="3200" dirty="0">
                <a:solidFill>
                  <a:srgbClr val="FFFFFF"/>
                </a:solidFill>
              </a:rPr>
              <a:t>all  </a:t>
            </a:r>
            <a:r>
              <a:rPr sz="3200" spc="-10" dirty="0">
                <a:solidFill>
                  <a:srgbClr val="FFFFFF"/>
                </a:solidFill>
              </a:rPr>
              <a:t>sites, </a:t>
            </a:r>
            <a:r>
              <a:rPr sz="3200" dirty="0">
                <a:solidFill>
                  <a:srgbClr val="FFFFFF"/>
                </a:solidFill>
              </a:rPr>
              <a:t>with </a:t>
            </a:r>
            <a:r>
              <a:rPr sz="3200" spc="-25" dirty="0">
                <a:solidFill>
                  <a:srgbClr val="FFFFFF"/>
                </a:solidFill>
              </a:rPr>
              <a:t>different </a:t>
            </a:r>
            <a:r>
              <a:rPr sz="3200" spc="-10" dirty="0">
                <a:solidFill>
                  <a:srgbClr val="FFFFFF"/>
                </a:solidFill>
              </a:rPr>
              <a:t>payload selected </a:t>
            </a:r>
            <a:r>
              <a:rPr sz="3200" dirty="0">
                <a:solidFill>
                  <a:srgbClr val="FFFFFF"/>
                </a:solidFill>
              </a:rPr>
              <a:t>in the </a:t>
            </a:r>
            <a:r>
              <a:rPr sz="3200" spc="-20" dirty="0">
                <a:solidFill>
                  <a:srgbClr val="FFFFFF"/>
                </a:solidFill>
              </a:rPr>
              <a:t>range</a:t>
            </a:r>
            <a:r>
              <a:rPr sz="3200" spc="8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slider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839825" y="1597863"/>
            <a:ext cx="3499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Low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Weighted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Payload 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0kg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–</a:t>
            </a:r>
            <a:r>
              <a:rPr sz="1800" b="1" i="1" spc="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4000kg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945" y="1957571"/>
            <a:ext cx="5588400" cy="2731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59728" y="2020429"/>
            <a:ext cx="5984505" cy="29092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47484" y="1661286"/>
            <a:ext cx="417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Heavy 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Weighted 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Payload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4000kg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–</a:t>
            </a:r>
            <a:r>
              <a:rPr sz="1800" b="1" i="1" spc="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10000kg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45183" y="5456021"/>
            <a:ext cx="9239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solidFill>
                  <a:srgbClr val="1C1C1C"/>
                </a:solidFill>
                <a:latin typeface="Carlito"/>
                <a:cs typeface="Carlito"/>
              </a:rPr>
              <a:t>We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can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see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success rates for low weighted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payloads is higher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than the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heavy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weighted</a:t>
            </a:r>
            <a:r>
              <a:rPr sz="1800" i="1" spc="2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payloads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052573"/>
            <a:ext cx="113538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u="sng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Predictive analysis </a:t>
            </a:r>
            <a:r>
              <a:rPr lang="en-IN" sz="5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sz="5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sz="5400" b="1" u="sng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Classification)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879" y="397256"/>
            <a:ext cx="3393440" cy="8661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130"/>
              </a:lnSpc>
              <a:spcBef>
                <a:spcPts val="500"/>
              </a:spcBef>
            </a:pPr>
            <a:r>
              <a:rPr sz="2900" spc="-10" dirty="0">
                <a:solidFill>
                  <a:srgbClr val="005392"/>
                </a:solidFill>
              </a:rPr>
              <a:t>Classification Accuracy  </a:t>
            </a:r>
            <a:r>
              <a:rPr sz="2900" spc="-5" dirty="0">
                <a:solidFill>
                  <a:srgbClr val="005392"/>
                </a:solidFill>
              </a:rPr>
              <a:t>using </a:t>
            </a:r>
            <a:r>
              <a:rPr sz="2900" spc="-10" dirty="0">
                <a:solidFill>
                  <a:srgbClr val="005392"/>
                </a:solidFill>
              </a:rPr>
              <a:t>training</a:t>
            </a:r>
            <a:r>
              <a:rPr sz="2900" spc="-40" dirty="0">
                <a:solidFill>
                  <a:srgbClr val="005392"/>
                </a:solidFill>
              </a:rPr>
              <a:t> </a:t>
            </a:r>
            <a:r>
              <a:rPr sz="2900" spc="-20" dirty="0">
                <a:solidFill>
                  <a:srgbClr val="005392"/>
                </a:solidFill>
              </a:rPr>
              <a:t>data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44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20356" y="705771"/>
            <a:ext cx="3984938" cy="3957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444" y="3078479"/>
            <a:ext cx="3962400" cy="1840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379" y="5533644"/>
            <a:ext cx="11166348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2879" y="1575638"/>
            <a:ext cx="51136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As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you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can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see our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accuracy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is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extremely close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but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we 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do have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winner its down </a:t>
            </a:r>
            <a:r>
              <a:rPr sz="1800" i="1" spc="-15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decimal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places!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using this 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function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4444" y="2578607"/>
            <a:ext cx="5303520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1510" y="5111241"/>
            <a:ext cx="237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tree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algorithm</a:t>
            </a:r>
            <a:r>
              <a:rPr sz="1800" i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rlito"/>
                <a:cs typeface="Carlito"/>
              </a:rPr>
              <a:t>wins!!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510" y="6152794"/>
            <a:ext cx="9337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12121"/>
                </a:solidFill>
                <a:latin typeface="Carlito"/>
                <a:cs typeface="Carlito"/>
              </a:rPr>
              <a:t>After selecting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best hyperparameters </a:t>
            </a:r>
            <a:r>
              <a:rPr sz="1800" spc="-15" dirty="0">
                <a:solidFill>
                  <a:srgbClr val="212121"/>
                </a:solidFill>
                <a:latin typeface="Carlito"/>
                <a:cs typeface="Carlito"/>
              </a:rPr>
              <a:t>for </a:t>
            </a:r>
            <a:r>
              <a:rPr sz="1800" spc="-5" dirty="0">
                <a:solidFill>
                  <a:srgbClr val="212121"/>
                </a:solidFill>
                <a:latin typeface="Carlito"/>
                <a:cs typeface="Carlito"/>
              </a:rPr>
              <a:t>the decision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tree </a:t>
            </a:r>
            <a:r>
              <a:rPr sz="1800" spc="-5" dirty="0">
                <a:solidFill>
                  <a:srgbClr val="212121"/>
                </a:solidFill>
                <a:latin typeface="Carlito"/>
                <a:cs typeface="Carlito"/>
              </a:rPr>
              <a:t>classifier using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validation data, we  </a:t>
            </a:r>
            <a:r>
              <a:rPr sz="1800" spc="-5" dirty="0">
                <a:solidFill>
                  <a:srgbClr val="212121"/>
                </a:solidFill>
                <a:latin typeface="Carlito"/>
                <a:cs typeface="Carlito"/>
              </a:rPr>
              <a:t>achieved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83.33%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accuracy </a:t>
            </a:r>
            <a:r>
              <a:rPr sz="1800" spc="-5" dirty="0">
                <a:solidFill>
                  <a:srgbClr val="212121"/>
                </a:solidFill>
                <a:latin typeface="Carlito"/>
                <a:cs typeface="Carlito"/>
              </a:rPr>
              <a:t>on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212121"/>
                </a:solidFill>
                <a:latin typeface="Carlito"/>
                <a:cs typeface="Carlito"/>
              </a:rPr>
              <a:t>test</a:t>
            </a:r>
            <a:r>
              <a:rPr sz="1800" spc="6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data.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1046429"/>
            <a:ext cx="2865755" cy="95376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5" dirty="0">
                <a:solidFill>
                  <a:srgbClr val="005392"/>
                </a:solidFill>
              </a:rPr>
              <a:t>Confusion</a:t>
            </a:r>
            <a:r>
              <a:rPr sz="3200" spc="-80" dirty="0">
                <a:solidFill>
                  <a:srgbClr val="005392"/>
                </a:solidFill>
              </a:rPr>
              <a:t> </a:t>
            </a:r>
            <a:r>
              <a:rPr sz="3200" spc="-5" dirty="0">
                <a:solidFill>
                  <a:srgbClr val="005392"/>
                </a:solidFill>
              </a:rPr>
              <a:t>Matrix  </a:t>
            </a:r>
            <a:r>
              <a:rPr sz="3200" spc="-30" dirty="0">
                <a:solidFill>
                  <a:srgbClr val="005392"/>
                </a:solidFill>
              </a:rPr>
              <a:t>for </a:t>
            </a:r>
            <a:r>
              <a:rPr sz="3200" dirty="0">
                <a:solidFill>
                  <a:srgbClr val="005392"/>
                </a:solidFill>
              </a:rPr>
              <a:t>the</a:t>
            </a:r>
            <a:r>
              <a:rPr sz="3200" spc="10" dirty="0">
                <a:solidFill>
                  <a:srgbClr val="005392"/>
                </a:solidFill>
              </a:rPr>
              <a:t> </a:t>
            </a:r>
            <a:r>
              <a:rPr sz="3200" spc="-65" dirty="0">
                <a:solidFill>
                  <a:srgbClr val="005392"/>
                </a:solidFill>
              </a:rPr>
              <a:t>Tree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187511" y="1329220"/>
            <a:ext cx="5201269" cy="3967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8768" y="2238247"/>
            <a:ext cx="44119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1C1C1C"/>
                </a:solidFill>
                <a:latin typeface="Arial"/>
                <a:cs typeface="Arial"/>
              </a:rPr>
              <a:t>Examining </a:t>
            </a:r>
            <a:r>
              <a:rPr sz="1800" spc="150" dirty="0">
                <a:solidFill>
                  <a:srgbClr val="1C1C1C"/>
                </a:solidFill>
                <a:latin typeface="Arial"/>
                <a:cs typeface="Arial"/>
              </a:rPr>
              <a:t>the </a:t>
            </a:r>
            <a:r>
              <a:rPr sz="1800" spc="130" dirty="0">
                <a:solidFill>
                  <a:srgbClr val="1C1C1C"/>
                </a:solidFill>
                <a:latin typeface="Arial"/>
                <a:cs typeface="Arial"/>
              </a:rPr>
              <a:t>confusion </a:t>
            </a:r>
            <a:r>
              <a:rPr sz="1800" spc="210" dirty="0">
                <a:solidFill>
                  <a:srgbClr val="1C1C1C"/>
                </a:solidFill>
                <a:latin typeface="Arial"/>
                <a:cs typeface="Arial"/>
              </a:rPr>
              <a:t>matrix, </a:t>
            </a:r>
            <a:r>
              <a:rPr sz="1800" spc="-165" dirty="0">
                <a:solidFill>
                  <a:srgbClr val="1C1C1C"/>
                </a:solidFill>
                <a:latin typeface="Arial"/>
                <a:cs typeface="Arial"/>
              </a:rPr>
              <a:t>we  </a:t>
            </a:r>
            <a:r>
              <a:rPr sz="1800" spc="15" dirty="0">
                <a:solidFill>
                  <a:srgbClr val="1C1C1C"/>
                </a:solidFill>
                <a:latin typeface="Arial"/>
                <a:cs typeface="Arial"/>
              </a:rPr>
              <a:t>see </a:t>
            </a:r>
            <a:r>
              <a:rPr sz="1800" spc="235" dirty="0">
                <a:solidFill>
                  <a:srgbClr val="1C1C1C"/>
                </a:solidFill>
                <a:latin typeface="Arial"/>
                <a:cs typeface="Arial"/>
              </a:rPr>
              <a:t>that </a:t>
            </a:r>
            <a:r>
              <a:rPr sz="1800" spc="60" dirty="0">
                <a:solidFill>
                  <a:srgbClr val="1C1C1C"/>
                </a:solidFill>
                <a:latin typeface="Arial"/>
                <a:cs typeface="Arial"/>
              </a:rPr>
              <a:t>Tree </a:t>
            </a:r>
            <a:r>
              <a:rPr sz="1800" spc="15" dirty="0">
                <a:solidFill>
                  <a:srgbClr val="1C1C1C"/>
                </a:solidFill>
                <a:latin typeface="Arial"/>
                <a:cs typeface="Arial"/>
              </a:rPr>
              <a:t>can </a:t>
            </a:r>
            <a:r>
              <a:rPr sz="1800" spc="210" dirty="0">
                <a:solidFill>
                  <a:srgbClr val="1C1C1C"/>
                </a:solidFill>
                <a:latin typeface="Arial"/>
                <a:cs typeface="Arial"/>
              </a:rPr>
              <a:t>distinguish  </a:t>
            </a:r>
            <a:r>
              <a:rPr sz="1800" spc="10" dirty="0">
                <a:solidFill>
                  <a:srgbClr val="1C1C1C"/>
                </a:solidFill>
                <a:latin typeface="Arial"/>
                <a:cs typeface="Arial"/>
              </a:rPr>
              <a:t>between </a:t>
            </a:r>
            <a:r>
              <a:rPr sz="1800" spc="150" dirty="0">
                <a:solidFill>
                  <a:srgbClr val="1C1C1C"/>
                </a:solidFill>
                <a:latin typeface="Arial"/>
                <a:cs typeface="Arial"/>
              </a:rPr>
              <a:t>the </a:t>
            </a:r>
            <a:r>
              <a:rPr sz="1800" spc="260" dirty="0">
                <a:solidFill>
                  <a:srgbClr val="1C1C1C"/>
                </a:solidFill>
                <a:latin typeface="Arial"/>
                <a:cs typeface="Arial"/>
              </a:rPr>
              <a:t>different </a:t>
            </a:r>
            <a:r>
              <a:rPr sz="1800" spc="170" dirty="0">
                <a:solidFill>
                  <a:srgbClr val="1C1C1C"/>
                </a:solidFill>
                <a:latin typeface="Arial"/>
                <a:cs typeface="Arial"/>
              </a:rPr>
              <a:t>classes. </a:t>
            </a:r>
            <a:r>
              <a:rPr sz="1800" spc="-365" dirty="0">
                <a:solidFill>
                  <a:srgbClr val="1C1C1C"/>
                </a:solidFill>
                <a:latin typeface="Arial"/>
                <a:cs typeface="Arial"/>
              </a:rPr>
              <a:t>We  </a:t>
            </a:r>
            <a:r>
              <a:rPr sz="1800" spc="15" dirty="0">
                <a:solidFill>
                  <a:srgbClr val="1C1C1C"/>
                </a:solidFill>
                <a:latin typeface="Arial"/>
                <a:cs typeface="Arial"/>
              </a:rPr>
              <a:t>see </a:t>
            </a:r>
            <a:r>
              <a:rPr sz="1800" spc="235" dirty="0">
                <a:solidFill>
                  <a:srgbClr val="1C1C1C"/>
                </a:solidFill>
                <a:latin typeface="Arial"/>
                <a:cs typeface="Arial"/>
              </a:rPr>
              <a:t>that </a:t>
            </a:r>
            <a:r>
              <a:rPr sz="1800" spc="145" dirty="0">
                <a:solidFill>
                  <a:srgbClr val="1C1C1C"/>
                </a:solidFill>
                <a:latin typeface="Arial"/>
                <a:cs typeface="Arial"/>
              </a:rPr>
              <a:t>the </a:t>
            </a:r>
            <a:r>
              <a:rPr sz="1800" spc="80" dirty="0">
                <a:solidFill>
                  <a:srgbClr val="1C1C1C"/>
                </a:solidFill>
                <a:latin typeface="Arial"/>
                <a:cs typeface="Arial"/>
              </a:rPr>
              <a:t>major </a:t>
            </a:r>
            <a:r>
              <a:rPr sz="1800" spc="55" dirty="0">
                <a:solidFill>
                  <a:srgbClr val="1C1C1C"/>
                </a:solidFill>
                <a:latin typeface="Arial"/>
                <a:cs typeface="Arial"/>
              </a:rPr>
              <a:t>problem </a:t>
            </a:r>
            <a:r>
              <a:rPr sz="1800" spc="335" dirty="0">
                <a:solidFill>
                  <a:srgbClr val="1C1C1C"/>
                </a:solidFill>
                <a:latin typeface="Arial"/>
                <a:cs typeface="Arial"/>
              </a:rPr>
              <a:t>is </a:t>
            </a:r>
            <a:r>
              <a:rPr sz="1800" spc="220" dirty="0">
                <a:solidFill>
                  <a:srgbClr val="1C1C1C"/>
                </a:solidFill>
                <a:latin typeface="Arial"/>
                <a:cs typeface="Arial"/>
              </a:rPr>
              <a:t>false  </a:t>
            </a:r>
            <a:r>
              <a:rPr sz="1800" spc="235" dirty="0">
                <a:solidFill>
                  <a:srgbClr val="1C1C1C"/>
                </a:solidFill>
                <a:latin typeface="Arial"/>
                <a:cs typeface="Arial"/>
              </a:rPr>
              <a:t>positives.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0496" y="4027932"/>
            <a:ext cx="2743200" cy="2372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363980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0" y="381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23561" y="1765757"/>
            <a:ext cx="6464935" cy="410146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marR="474980" indent="-228600">
              <a:lnSpc>
                <a:spcPts val="25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600" spc="-50" dirty="0">
                <a:solidFill>
                  <a:srgbClr val="1C1C1C"/>
                </a:solidFill>
                <a:latin typeface="Carlito"/>
                <a:cs typeface="Carlito"/>
              </a:rPr>
              <a:t>Tree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Classifier Algorithm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is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best </a:t>
            </a:r>
            <a:r>
              <a:rPr sz="2600" spc="-25" dirty="0">
                <a:solidFill>
                  <a:srgbClr val="1C1C1C"/>
                </a:solidFill>
                <a:latin typeface="Carlito"/>
                <a:cs typeface="Carlito"/>
              </a:rPr>
              <a:t>for 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Machine Learning </a:t>
            </a:r>
            <a:r>
              <a:rPr sz="2600" spc="-25" dirty="0">
                <a:solidFill>
                  <a:srgbClr val="1C1C1C"/>
                </a:solidFill>
                <a:latin typeface="Carlito"/>
                <a:cs typeface="Carlito"/>
              </a:rPr>
              <a:t>for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this</a:t>
            </a:r>
            <a:r>
              <a:rPr sz="2600" spc="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endParaRPr sz="2600">
              <a:latin typeface="Carlito"/>
              <a:cs typeface="Carlito"/>
            </a:endParaRPr>
          </a:p>
          <a:p>
            <a:pPr marL="241300" marR="317500" indent="-228600">
              <a:lnSpc>
                <a:spcPct val="800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Low weighted payloads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perform </a:t>
            </a:r>
            <a:r>
              <a:rPr sz="2600" spc="-20" dirty="0">
                <a:solidFill>
                  <a:srgbClr val="1C1C1C"/>
                </a:solidFill>
                <a:latin typeface="Carlito"/>
                <a:cs typeface="Carlito"/>
              </a:rPr>
              <a:t>better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than  the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heavier</a:t>
            </a:r>
            <a:r>
              <a:rPr sz="26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payloads</a:t>
            </a:r>
            <a:endParaRPr sz="2600">
              <a:latin typeface="Carlito"/>
              <a:cs typeface="Carlito"/>
            </a:endParaRPr>
          </a:p>
          <a:p>
            <a:pPr marL="241300" marR="447040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success </a:t>
            </a:r>
            <a:r>
              <a:rPr sz="2600" spc="-25" dirty="0">
                <a:solidFill>
                  <a:srgbClr val="1C1C1C"/>
                </a:solidFill>
                <a:latin typeface="Carlito"/>
                <a:cs typeface="Carlito"/>
              </a:rPr>
              <a:t>rates for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SpaceX launches is  directly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proportional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time in </a:t>
            </a:r>
            <a:r>
              <a:rPr sz="2600" spc="-20" dirty="0">
                <a:solidFill>
                  <a:srgbClr val="1C1C1C"/>
                </a:solidFill>
                <a:latin typeface="Carlito"/>
                <a:cs typeface="Carlito"/>
              </a:rPr>
              <a:t>years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they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will 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eventually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perfect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launches</a:t>
            </a:r>
            <a:endParaRPr sz="2600">
              <a:latin typeface="Carlito"/>
              <a:cs typeface="Carlito"/>
            </a:endParaRPr>
          </a:p>
          <a:p>
            <a:pPr marL="241300" marR="635000" indent="-228600">
              <a:lnSpc>
                <a:spcPts val="25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1C1C1C"/>
                </a:solidFill>
                <a:latin typeface="Carlito"/>
                <a:cs typeface="Carlito"/>
              </a:rPr>
              <a:t>We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can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see that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KSC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LC-39A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had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most  successful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launches </a:t>
            </a:r>
            <a:r>
              <a:rPr sz="2600" spc="-15" dirty="0">
                <a:solidFill>
                  <a:srgbClr val="1C1C1C"/>
                </a:solidFill>
                <a:latin typeface="Carlito"/>
                <a:cs typeface="Carlito"/>
              </a:rPr>
              <a:t>from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all the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sites</a:t>
            </a:r>
            <a:endParaRPr sz="2600">
              <a:latin typeface="Carlito"/>
              <a:cs typeface="Carlito"/>
            </a:endParaRPr>
          </a:p>
          <a:p>
            <a:pPr marL="241300" marR="5080" indent="-228600">
              <a:lnSpc>
                <a:spcPct val="800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Orbit </a:t>
            </a:r>
            <a:r>
              <a:rPr sz="2600" spc="-20" dirty="0">
                <a:solidFill>
                  <a:srgbClr val="1C1C1C"/>
                </a:solidFill>
                <a:latin typeface="Carlito"/>
                <a:cs typeface="Carlito"/>
              </a:rPr>
              <a:t>GEO,HEO,SSO,ES-L1 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has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best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Success 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Rate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08" y="8397"/>
            <a:ext cx="12191999" cy="1481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2608377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</a:rPr>
              <a:t>Conclusion</a:t>
            </a:r>
            <a:endParaRPr sz="3200" dirty="0"/>
          </a:p>
        </p:txBody>
      </p:sp>
      <p:sp>
        <p:nvSpPr>
          <p:cNvPr id="7" name="object 7"/>
          <p:cNvSpPr/>
          <p:nvPr/>
        </p:nvSpPr>
        <p:spPr>
          <a:xfrm>
            <a:off x="1143000" y="3014294"/>
            <a:ext cx="2848356" cy="285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1" y="0"/>
            <a:ext cx="12191999" cy="1481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object 2"/>
          <p:cNvSpPr/>
          <p:nvPr/>
        </p:nvSpPr>
        <p:spPr>
          <a:xfrm>
            <a:off x="838200" y="1363980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0" y="381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87425"/>
            <a:ext cx="3185161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5" dirty="0" smtClean="0">
                <a:solidFill>
                  <a:schemeClr val="bg1"/>
                </a:solidFill>
                <a:latin typeface="Carlito"/>
                <a:cs typeface="Carlito"/>
              </a:rPr>
              <a:t>APPEND</a:t>
            </a:r>
            <a:r>
              <a:rPr lang="en-IN" sz="4000" spc="-5" dirty="0" smtClean="0">
                <a:solidFill>
                  <a:schemeClr val="bg1"/>
                </a:solidFill>
                <a:latin typeface="Carlito"/>
                <a:cs typeface="Carlito"/>
              </a:rPr>
              <a:t>  </a:t>
            </a:r>
            <a:r>
              <a:rPr sz="4000" spc="5" dirty="0" smtClean="0">
                <a:solidFill>
                  <a:schemeClr val="bg1"/>
                </a:solidFill>
                <a:latin typeface="Carlito"/>
                <a:cs typeface="Carlito"/>
              </a:rPr>
              <a:t>I</a:t>
            </a:r>
            <a:r>
              <a:rPr sz="4000" spc="-5" dirty="0" smtClean="0">
                <a:solidFill>
                  <a:schemeClr val="bg1"/>
                </a:solidFill>
                <a:latin typeface="Carlito"/>
                <a:cs typeface="Carlito"/>
              </a:rPr>
              <a:t>X</a:t>
            </a:r>
            <a:endParaRPr sz="4000" dirty="0">
              <a:solidFill>
                <a:schemeClr val="bg1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7222" y="1481326"/>
            <a:ext cx="9313977" cy="37247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 smtClean="0">
                <a:solidFill>
                  <a:srgbClr val="FFFFFF"/>
                </a:solidFill>
                <a:latin typeface="Carlito"/>
                <a:cs typeface="Carlito"/>
              </a:rPr>
              <a:t>Appendix</a:t>
            </a:r>
            <a:endParaRPr lang="en-IN" sz="4000" spc="-25" dirty="0" smtClean="0">
              <a:solidFill>
                <a:srgbClr val="006FC0"/>
              </a:solidFill>
              <a:latin typeface="Carlito"/>
              <a:cs typeface="Carlito"/>
            </a:endParaRPr>
          </a:p>
          <a:p>
            <a:pPr marL="972185" indent="-571500">
              <a:lnSpc>
                <a:spcPct val="100000"/>
              </a:lnSpc>
              <a:buFont typeface="Arial" pitchFamily="34" charset="0"/>
              <a:buChar char="•"/>
              <a:tabLst>
                <a:tab pos="630555" algn="l"/>
              </a:tabLst>
            </a:pPr>
            <a:r>
              <a:rPr sz="4000" spc="-25" dirty="0" err="1" smtClean="0">
                <a:solidFill>
                  <a:srgbClr val="006FC0"/>
                </a:solidFill>
                <a:latin typeface="Carlito"/>
                <a:cs typeface="Carlito"/>
              </a:rPr>
              <a:t>Haversine</a:t>
            </a:r>
            <a:r>
              <a:rPr sz="4000" spc="-10" dirty="0" smtClean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4000" spc="-20" dirty="0">
                <a:solidFill>
                  <a:srgbClr val="006FC0"/>
                </a:solidFill>
                <a:latin typeface="Carlito"/>
                <a:cs typeface="Carlito"/>
              </a:rPr>
              <a:t>formula</a:t>
            </a:r>
            <a:endParaRPr sz="4000" dirty="0">
              <a:latin typeface="Carlito"/>
              <a:cs typeface="Carlito"/>
            </a:endParaRPr>
          </a:p>
          <a:p>
            <a:pPr marL="629920" marR="5080" indent="-228600">
              <a:lnSpc>
                <a:spcPts val="4320"/>
              </a:lnSpc>
              <a:spcBef>
                <a:spcPts val="1060"/>
              </a:spcBef>
              <a:buFont typeface="Arial"/>
              <a:buChar char="•"/>
              <a:tabLst>
                <a:tab pos="630555" algn="l"/>
              </a:tabLst>
            </a:pPr>
            <a:r>
              <a:rPr lang="en-IN" sz="4000" spc="-5" dirty="0" smtClean="0">
                <a:solidFill>
                  <a:srgbClr val="006FC0"/>
                </a:solidFill>
                <a:latin typeface="Carlito"/>
                <a:cs typeface="Carlito"/>
              </a:rPr>
              <a:t>   </a:t>
            </a:r>
            <a:r>
              <a:rPr sz="4000" spc="-5" dirty="0" err="1" smtClean="0">
                <a:solidFill>
                  <a:srgbClr val="006FC0"/>
                </a:solidFill>
                <a:latin typeface="Carlito"/>
                <a:cs typeface="Carlito"/>
              </a:rPr>
              <a:t>ADGGoogleMaps</a:t>
            </a:r>
            <a:r>
              <a:rPr sz="4000" spc="-5" dirty="0" smtClean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4000" spc="-5" dirty="0">
                <a:solidFill>
                  <a:srgbClr val="006FC0"/>
                </a:solidFill>
                <a:latin typeface="Carlito"/>
                <a:cs typeface="Carlito"/>
              </a:rPr>
              <a:t>Module (not used</a:t>
            </a:r>
            <a:r>
              <a:rPr sz="40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lang="en-IN" sz="4000" spc="-85" dirty="0" smtClean="0">
                <a:solidFill>
                  <a:srgbClr val="006FC0"/>
                </a:solidFill>
                <a:latin typeface="Carlito"/>
                <a:cs typeface="Carlito"/>
              </a:rPr>
              <a:t>        </a:t>
            </a:r>
            <a:r>
              <a:rPr sz="4000" spc="-10" dirty="0" smtClean="0">
                <a:solidFill>
                  <a:srgbClr val="006FC0"/>
                </a:solidFill>
                <a:latin typeface="Carlito"/>
                <a:cs typeface="Carlito"/>
              </a:rPr>
              <a:t>but  </a:t>
            </a:r>
            <a:r>
              <a:rPr sz="4000" spc="-20" dirty="0">
                <a:solidFill>
                  <a:srgbClr val="006FC0"/>
                </a:solidFill>
                <a:latin typeface="Carlito"/>
                <a:cs typeface="Carlito"/>
              </a:rPr>
              <a:t>created)</a:t>
            </a:r>
            <a:endParaRPr sz="4000" dirty="0">
              <a:latin typeface="Carlito"/>
              <a:cs typeface="Carlito"/>
            </a:endParaRPr>
          </a:p>
          <a:p>
            <a:pPr marL="629920" indent="-22923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630555" algn="l"/>
              </a:tabLst>
            </a:pPr>
            <a:r>
              <a:rPr sz="4000" spc="-5" dirty="0">
                <a:solidFill>
                  <a:srgbClr val="006FC0"/>
                </a:solidFill>
                <a:latin typeface="Carlito"/>
                <a:cs typeface="Carlito"/>
              </a:rPr>
              <a:t>Module </a:t>
            </a:r>
            <a:r>
              <a:rPr sz="4000" spc="-10" dirty="0">
                <a:solidFill>
                  <a:srgbClr val="006FC0"/>
                </a:solidFill>
                <a:latin typeface="Carlito"/>
                <a:cs typeface="Carlito"/>
              </a:rPr>
              <a:t>sqlserver</a:t>
            </a:r>
            <a:r>
              <a:rPr sz="40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006FC0"/>
                </a:solidFill>
                <a:latin typeface="Carlito"/>
                <a:cs typeface="Carlito"/>
              </a:rPr>
              <a:t>(ADGSQLSERVER)</a:t>
            </a:r>
            <a:endParaRPr sz="4000" dirty="0">
              <a:latin typeface="Carlito"/>
              <a:cs typeface="Carlito"/>
            </a:endParaRPr>
          </a:p>
          <a:p>
            <a:pPr marL="629920" indent="-229235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630555" algn="l"/>
              </a:tabLst>
            </a:pPr>
            <a:r>
              <a:rPr sz="4000" spc="-10" dirty="0">
                <a:solidFill>
                  <a:srgbClr val="006FC0"/>
                </a:solidFill>
                <a:latin typeface="Carlito"/>
                <a:cs typeface="Carlito"/>
              </a:rPr>
              <a:t>PythonAnywhere </a:t>
            </a:r>
            <a:r>
              <a:rPr sz="4000" spc="-5" dirty="0">
                <a:solidFill>
                  <a:srgbClr val="006FC0"/>
                </a:solidFill>
                <a:latin typeface="Carlito"/>
                <a:cs typeface="Carlito"/>
              </a:rPr>
              <a:t>24/7</a:t>
            </a:r>
            <a:r>
              <a:rPr sz="40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4000" spc="-15" dirty="0">
                <a:solidFill>
                  <a:srgbClr val="006FC0"/>
                </a:solidFill>
                <a:latin typeface="Carlito"/>
                <a:cs typeface="Carlito"/>
              </a:rPr>
              <a:t>dashboard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1481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106911" y="6477685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48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42341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</a:rPr>
              <a:t>ADGGoogleMaps</a:t>
            </a:r>
            <a:r>
              <a:rPr sz="3200" spc="-70" dirty="0">
                <a:solidFill>
                  <a:srgbClr val="FFFFFF"/>
                </a:solidFill>
              </a:rPr>
              <a:t> </a:t>
            </a:r>
            <a:r>
              <a:rPr sz="3200" dirty="0">
                <a:solidFill>
                  <a:srgbClr val="FFFFFF"/>
                </a:solidFill>
              </a:rPr>
              <a:t>Module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449072" y="1519809"/>
            <a:ext cx="5831205" cy="334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5392"/>
                </a:solidFill>
                <a:latin typeface="Arial"/>
                <a:cs typeface="Arial"/>
              </a:rPr>
              <a:t>Introduction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00299"/>
              </a:lnSpc>
              <a:spcBef>
                <a:spcPts val="1400"/>
              </a:spcBef>
            </a:pPr>
            <a:r>
              <a:rPr sz="1200" spc="90" dirty="0">
                <a:solidFill>
                  <a:srgbClr val="005392"/>
                </a:solidFill>
                <a:latin typeface="Arial"/>
                <a:cs typeface="Arial"/>
              </a:rPr>
              <a:t>This </a:t>
            </a:r>
            <a:r>
              <a:rPr sz="1200" spc="225" dirty="0">
                <a:solidFill>
                  <a:srgbClr val="005392"/>
                </a:solidFill>
                <a:latin typeface="Arial"/>
                <a:cs typeface="Arial"/>
              </a:rPr>
              <a:t>is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 </a:t>
            </a:r>
            <a:r>
              <a:rPr sz="1200" spc="60" dirty="0">
                <a:solidFill>
                  <a:srgbClr val="005392"/>
                </a:solidFill>
                <a:latin typeface="Arial"/>
                <a:cs typeface="Arial"/>
              </a:rPr>
              <a:t>python </a:t>
            </a:r>
            <a:r>
              <a:rPr sz="1200" spc="114" dirty="0">
                <a:solidFill>
                  <a:srgbClr val="005392"/>
                </a:solidFill>
                <a:latin typeface="Arial"/>
                <a:cs typeface="Arial"/>
              </a:rPr>
              <a:t>class </a:t>
            </a:r>
            <a:r>
              <a:rPr sz="1200" spc="325" dirty="0">
                <a:solidFill>
                  <a:srgbClr val="005392"/>
                </a:solidFill>
                <a:latin typeface="Arial"/>
                <a:cs typeface="Arial"/>
              </a:rPr>
              <a:t>I </a:t>
            </a:r>
            <a:r>
              <a:rPr sz="1200" spc="50" dirty="0">
                <a:solidFill>
                  <a:srgbClr val="005392"/>
                </a:solidFill>
                <a:latin typeface="Arial"/>
                <a:cs typeface="Arial"/>
              </a:rPr>
              <a:t>designed </a:t>
            </a:r>
            <a:r>
              <a:rPr sz="1200" spc="155" dirty="0">
                <a:solidFill>
                  <a:srgbClr val="005392"/>
                </a:solidFill>
                <a:latin typeface="Arial"/>
                <a:cs typeface="Arial"/>
              </a:rPr>
              <a:t>to </a:t>
            </a:r>
            <a:r>
              <a:rPr sz="1200" spc="-75" dirty="0">
                <a:solidFill>
                  <a:srgbClr val="005392"/>
                </a:solidFill>
                <a:latin typeface="Arial"/>
                <a:cs typeface="Arial"/>
              </a:rPr>
              <a:t>make </a:t>
            </a:r>
            <a:r>
              <a:rPr sz="1200" spc="-135" dirty="0">
                <a:solidFill>
                  <a:srgbClr val="005392"/>
                </a:solidFill>
                <a:latin typeface="Arial"/>
                <a:cs typeface="Arial"/>
              </a:rPr>
              <a:t>my</a:t>
            </a:r>
            <a:r>
              <a:rPr sz="1200" spc="6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spc="275" dirty="0">
                <a:solidFill>
                  <a:srgbClr val="005392"/>
                </a:solidFill>
                <a:latin typeface="Arial"/>
                <a:cs typeface="Arial"/>
              </a:rPr>
              <a:t>life </a:t>
            </a:r>
            <a:r>
              <a:rPr sz="1200" spc="114" dirty="0">
                <a:solidFill>
                  <a:srgbClr val="005392"/>
                </a:solidFill>
                <a:latin typeface="Arial"/>
                <a:cs typeface="Arial"/>
              </a:rPr>
              <a:t>easier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and </a:t>
            </a:r>
            <a:r>
              <a:rPr sz="1200" spc="105" dirty="0">
                <a:solidFill>
                  <a:srgbClr val="005392"/>
                </a:solidFill>
                <a:latin typeface="Arial"/>
                <a:cs typeface="Arial"/>
              </a:rPr>
              <a:t>others  </a:t>
            </a:r>
            <a:r>
              <a:rPr sz="1200" spc="-60" dirty="0">
                <a:solidFill>
                  <a:srgbClr val="005392"/>
                </a:solidFill>
                <a:latin typeface="Arial"/>
                <a:cs typeface="Arial"/>
              </a:rPr>
              <a:t>when </a:t>
            </a:r>
            <a:r>
              <a:rPr sz="1200" spc="145" dirty="0">
                <a:solidFill>
                  <a:srgbClr val="005392"/>
                </a:solidFill>
                <a:latin typeface="Arial"/>
                <a:cs typeface="Arial"/>
              </a:rPr>
              <a:t>getting </a:t>
            </a:r>
            <a:r>
              <a:rPr sz="1200" spc="95" dirty="0">
                <a:solidFill>
                  <a:srgbClr val="005392"/>
                </a:solidFill>
                <a:latin typeface="Arial"/>
                <a:cs typeface="Arial"/>
              </a:rPr>
              <a:t>coordinates </a:t>
            </a:r>
            <a:r>
              <a:rPr sz="1200" spc="55" dirty="0">
                <a:solidFill>
                  <a:srgbClr val="005392"/>
                </a:solidFill>
                <a:latin typeface="Arial"/>
                <a:cs typeface="Arial"/>
              </a:rPr>
              <a:t>from </a:t>
            </a:r>
            <a:r>
              <a:rPr sz="1200" spc="45" dirty="0">
                <a:solidFill>
                  <a:srgbClr val="005392"/>
                </a:solidFill>
                <a:latin typeface="Arial"/>
                <a:cs typeface="Arial"/>
              </a:rPr>
              <a:t>addresses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and </a:t>
            </a:r>
            <a:r>
              <a:rPr sz="1200" spc="75" dirty="0">
                <a:solidFill>
                  <a:srgbClr val="005392"/>
                </a:solidFill>
                <a:latin typeface="Arial"/>
                <a:cs typeface="Arial"/>
              </a:rPr>
              <a:t>producing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 </a:t>
            </a:r>
            <a:r>
              <a:rPr sz="1200" spc="60" dirty="0">
                <a:solidFill>
                  <a:srgbClr val="005392"/>
                </a:solidFill>
                <a:latin typeface="Arial"/>
                <a:cs typeface="Arial"/>
              </a:rPr>
              <a:t>Folium </a:t>
            </a:r>
            <a:r>
              <a:rPr sz="1200" spc="35" dirty="0">
                <a:solidFill>
                  <a:srgbClr val="005392"/>
                </a:solidFill>
                <a:latin typeface="Arial"/>
                <a:cs typeface="Arial"/>
              </a:rPr>
              <a:t>Python  </a:t>
            </a:r>
            <a:r>
              <a:rPr sz="1200" spc="-120" dirty="0">
                <a:solidFill>
                  <a:srgbClr val="005392"/>
                </a:solidFill>
                <a:latin typeface="Arial"/>
                <a:cs typeface="Arial"/>
              </a:rPr>
              <a:t>Map </a:t>
            </a:r>
            <a:r>
              <a:rPr sz="1200" spc="190" dirty="0">
                <a:solidFill>
                  <a:srgbClr val="005392"/>
                </a:solidFill>
                <a:latin typeface="Arial"/>
                <a:cs typeface="Arial"/>
              </a:rPr>
              <a:t>in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 </a:t>
            </a:r>
            <a:r>
              <a:rPr sz="1200" spc="105" dirty="0">
                <a:solidFill>
                  <a:srgbClr val="005392"/>
                </a:solidFill>
                <a:latin typeface="Arial"/>
                <a:cs typeface="Arial"/>
              </a:rPr>
              <a:t>Jypyter </a:t>
            </a:r>
            <a:r>
              <a:rPr sz="1200" spc="50" dirty="0">
                <a:solidFill>
                  <a:srgbClr val="005392"/>
                </a:solidFill>
                <a:latin typeface="Arial"/>
                <a:cs typeface="Arial"/>
              </a:rPr>
              <a:t>Notebook. </a:t>
            </a:r>
            <a:r>
              <a:rPr sz="1200" spc="95" dirty="0">
                <a:solidFill>
                  <a:srgbClr val="005392"/>
                </a:solidFill>
                <a:latin typeface="Arial"/>
                <a:cs typeface="Arial"/>
              </a:rPr>
              <a:t>This </a:t>
            </a:r>
            <a:r>
              <a:rPr sz="1200" spc="114" dirty="0">
                <a:solidFill>
                  <a:srgbClr val="005392"/>
                </a:solidFill>
                <a:latin typeface="Arial"/>
                <a:cs typeface="Arial"/>
              </a:rPr>
              <a:t>class </a:t>
            </a:r>
            <a:r>
              <a:rPr sz="1200" spc="80" dirty="0">
                <a:solidFill>
                  <a:srgbClr val="005392"/>
                </a:solidFill>
                <a:latin typeface="Arial"/>
                <a:cs typeface="Arial"/>
              </a:rPr>
              <a:t>processing </a:t>
            </a:r>
            <a:r>
              <a:rPr sz="1200" spc="225" dirty="0">
                <a:solidFill>
                  <a:srgbClr val="005392"/>
                </a:solidFill>
                <a:latin typeface="Arial"/>
                <a:cs typeface="Arial"/>
              </a:rPr>
              <a:t>is </a:t>
            </a:r>
            <a:r>
              <a:rPr sz="1200" dirty="0">
                <a:solidFill>
                  <a:srgbClr val="005392"/>
                </a:solidFill>
                <a:latin typeface="Arial"/>
                <a:cs typeface="Arial"/>
              </a:rPr>
              <a:t>powered </a:t>
            </a:r>
            <a:r>
              <a:rPr sz="1200" spc="30" dirty="0">
                <a:solidFill>
                  <a:srgbClr val="005392"/>
                </a:solidFill>
                <a:latin typeface="Arial"/>
                <a:cs typeface="Arial"/>
              </a:rPr>
              <a:t>by </a:t>
            </a:r>
            <a:r>
              <a:rPr sz="1200" spc="100" dirty="0">
                <a:solidFill>
                  <a:srgbClr val="005392"/>
                </a:solidFill>
                <a:latin typeface="Arial"/>
                <a:cs typeface="Arial"/>
              </a:rPr>
              <a:t>the  </a:t>
            </a:r>
            <a:r>
              <a:rPr sz="1200" spc="10" dirty="0">
                <a:solidFill>
                  <a:srgbClr val="005392"/>
                </a:solidFill>
                <a:latin typeface="Arial"/>
                <a:cs typeface="Arial"/>
              </a:rPr>
              <a:t>Google </a:t>
            </a:r>
            <a:r>
              <a:rPr sz="1200" spc="15" dirty="0">
                <a:solidFill>
                  <a:srgbClr val="005392"/>
                </a:solidFill>
                <a:latin typeface="Arial"/>
                <a:cs typeface="Arial"/>
              </a:rPr>
              <a:t>Geocoding</a:t>
            </a:r>
            <a:r>
              <a:rPr sz="1200" spc="31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005392"/>
                </a:solidFill>
                <a:latin typeface="Arial"/>
                <a:cs typeface="Arial"/>
              </a:rPr>
              <a:t>API.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  <a:spcBef>
                <a:spcPts val="20"/>
              </a:spcBef>
            </a:pPr>
            <a:r>
              <a:rPr sz="1200" b="1" spc="-30" dirty="0">
                <a:solidFill>
                  <a:srgbClr val="005392"/>
                </a:solidFill>
                <a:latin typeface="Arial"/>
                <a:cs typeface="Arial"/>
              </a:rPr>
              <a:t>Prerequisites</a:t>
            </a:r>
            <a:endParaRPr sz="1200" dirty="0">
              <a:latin typeface="Arial"/>
              <a:cs typeface="Arial"/>
            </a:endParaRPr>
          </a:p>
          <a:p>
            <a:pPr marL="96520" marR="2860675" indent="-83820">
              <a:lnSpc>
                <a:spcPts val="1440"/>
              </a:lnSpc>
              <a:spcBef>
                <a:spcPts val="40"/>
              </a:spcBef>
              <a:buSzPct val="91666"/>
              <a:buChar char="•"/>
              <a:tabLst>
                <a:tab pos="97155" algn="l"/>
              </a:tabLst>
            </a:pPr>
            <a:r>
              <a:rPr sz="1200" spc="55" dirty="0">
                <a:solidFill>
                  <a:srgbClr val="005392"/>
                </a:solidFill>
                <a:latin typeface="Arial"/>
                <a:cs typeface="Arial"/>
              </a:rPr>
              <a:t>Sign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up </a:t>
            </a:r>
            <a:r>
              <a:rPr sz="1200" spc="190" dirty="0">
                <a:solidFill>
                  <a:srgbClr val="005392"/>
                </a:solidFill>
                <a:latin typeface="Arial"/>
                <a:cs typeface="Arial"/>
              </a:rPr>
              <a:t>for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 </a:t>
            </a:r>
            <a:r>
              <a:rPr sz="1200" spc="15" dirty="0">
                <a:solidFill>
                  <a:srgbClr val="005392"/>
                </a:solidFill>
                <a:latin typeface="Arial"/>
                <a:cs typeface="Arial"/>
              </a:rPr>
              <a:t>Google Geocoding API  </a:t>
            </a:r>
            <a:r>
              <a:rPr sz="1200" spc="55" dirty="0">
                <a:solidFill>
                  <a:srgbClr val="005392"/>
                </a:solidFill>
                <a:latin typeface="Arial"/>
                <a:cs typeface="Arial"/>
              </a:rPr>
              <a:t>Set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up a </a:t>
            </a:r>
            <a:r>
              <a:rPr sz="1200" spc="15" dirty="0">
                <a:solidFill>
                  <a:srgbClr val="005392"/>
                </a:solidFill>
                <a:latin typeface="Arial"/>
                <a:cs typeface="Arial"/>
              </a:rPr>
              <a:t>Google </a:t>
            </a:r>
            <a:r>
              <a:rPr sz="1200" spc="20" dirty="0">
                <a:solidFill>
                  <a:srgbClr val="005392"/>
                </a:solidFill>
                <a:latin typeface="Arial"/>
                <a:cs typeface="Arial"/>
              </a:rPr>
              <a:t>API</a:t>
            </a:r>
            <a:r>
              <a:rPr sz="1200" spc="204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spc="-30" dirty="0">
                <a:solidFill>
                  <a:srgbClr val="005392"/>
                </a:solidFill>
                <a:latin typeface="Arial"/>
                <a:cs typeface="Arial"/>
              </a:rPr>
              <a:t>Key</a:t>
            </a:r>
            <a:endParaRPr sz="1200" dirty="0">
              <a:latin typeface="Arial"/>
              <a:cs typeface="Arial"/>
            </a:endParaRPr>
          </a:p>
          <a:p>
            <a:pPr marL="96520" indent="-84455">
              <a:lnSpc>
                <a:spcPts val="1390"/>
              </a:lnSpc>
              <a:buSzPct val="91666"/>
              <a:buChar char="•"/>
              <a:tabLst>
                <a:tab pos="97155" algn="l"/>
              </a:tabLst>
            </a:pPr>
            <a:r>
              <a:rPr sz="1200" spc="-60" dirty="0">
                <a:solidFill>
                  <a:srgbClr val="005392"/>
                </a:solidFill>
                <a:latin typeface="Arial"/>
                <a:cs typeface="Arial"/>
              </a:rPr>
              <a:t>Head </a:t>
            </a:r>
            <a:r>
              <a:rPr sz="1200" spc="155" dirty="0">
                <a:solidFill>
                  <a:srgbClr val="005392"/>
                </a:solidFill>
                <a:latin typeface="Arial"/>
                <a:cs typeface="Arial"/>
              </a:rPr>
              <a:t>to </a:t>
            </a:r>
            <a:r>
              <a:rPr sz="1200" spc="190" dirty="0">
                <a:solidFill>
                  <a:srgbClr val="005392"/>
                </a:solidFill>
                <a:latin typeface="Arial"/>
                <a:cs typeface="Arial"/>
              </a:rPr>
              <a:t>library </a:t>
            </a:r>
            <a:r>
              <a:rPr sz="1200" spc="45" dirty="0">
                <a:solidFill>
                  <a:srgbClr val="005392"/>
                </a:solidFill>
                <a:latin typeface="Arial"/>
                <a:cs typeface="Arial"/>
              </a:rPr>
              <a:t>under </a:t>
            </a:r>
            <a:r>
              <a:rPr sz="1200" spc="25" dirty="0">
                <a:solidFill>
                  <a:srgbClr val="005392"/>
                </a:solidFill>
                <a:latin typeface="Arial"/>
                <a:cs typeface="Arial"/>
              </a:rPr>
              <a:t>APIs </a:t>
            </a:r>
            <a:r>
              <a:rPr sz="1200" spc="-145" dirty="0">
                <a:solidFill>
                  <a:srgbClr val="005392"/>
                </a:solidFill>
                <a:latin typeface="Arial"/>
                <a:cs typeface="Arial"/>
              </a:rPr>
              <a:t>&amp; </a:t>
            </a:r>
            <a:r>
              <a:rPr sz="1200" spc="85" dirty="0">
                <a:solidFill>
                  <a:srgbClr val="005392"/>
                </a:solidFill>
                <a:latin typeface="Arial"/>
                <a:cs typeface="Arial"/>
              </a:rPr>
              <a:t>Services </a:t>
            </a:r>
            <a:r>
              <a:rPr sz="1200" spc="-10" dirty="0">
                <a:solidFill>
                  <a:srgbClr val="005392"/>
                </a:solidFill>
                <a:latin typeface="Arial"/>
                <a:cs typeface="Arial"/>
              </a:rPr>
              <a:t>and </a:t>
            </a:r>
            <a:r>
              <a:rPr sz="1200" spc="-5" dirty="0">
                <a:solidFill>
                  <a:srgbClr val="005392"/>
                </a:solidFill>
                <a:latin typeface="Arial"/>
                <a:cs typeface="Arial"/>
              </a:rPr>
              <a:t>add </a:t>
            </a:r>
            <a:r>
              <a:rPr sz="1200" spc="15" dirty="0">
                <a:solidFill>
                  <a:srgbClr val="005392"/>
                </a:solidFill>
                <a:latin typeface="Arial"/>
                <a:cs typeface="Arial"/>
              </a:rPr>
              <a:t>Geocoding</a:t>
            </a:r>
            <a:r>
              <a:rPr sz="1200" spc="14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005392"/>
                </a:solidFill>
                <a:latin typeface="Arial"/>
                <a:cs typeface="Arial"/>
              </a:rPr>
              <a:t>API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 dirty="0">
              <a:latin typeface="Arial"/>
              <a:cs typeface="Arial"/>
            </a:endParaRPr>
          </a:p>
          <a:p>
            <a:pPr marL="12700">
              <a:lnSpc>
                <a:spcPts val="1420"/>
              </a:lnSpc>
            </a:pPr>
            <a:r>
              <a:rPr sz="1200" b="1" spc="-20" dirty="0">
                <a:solidFill>
                  <a:srgbClr val="005392"/>
                </a:solidFill>
                <a:latin typeface="Arial"/>
                <a:cs typeface="Arial"/>
              </a:rPr>
              <a:t>Requirements</a:t>
            </a:r>
            <a:endParaRPr sz="1200" dirty="0">
              <a:latin typeface="Arial"/>
              <a:cs typeface="Arial"/>
            </a:endParaRPr>
          </a:p>
          <a:p>
            <a:pPr marL="88900" indent="-76835">
              <a:lnSpc>
                <a:spcPts val="1420"/>
              </a:lnSpc>
              <a:buSzPct val="91666"/>
              <a:buChar char="•"/>
              <a:tabLst>
                <a:tab pos="89535" algn="l"/>
              </a:tabLst>
            </a:pPr>
            <a:r>
              <a:rPr sz="1200" dirty="0">
                <a:solidFill>
                  <a:srgbClr val="005392"/>
                </a:solidFill>
                <a:latin typeface="Carlito"/>
                <a:cs typeface="Carlito"/>
              </a:rPr>
              <a:t>Google API </a:t>
            </a:r>
            <a:r>
              <a:rPr sz="1200" spc="-10" dirty="0">
                <a:solidFill>
                  <a:srgbClr val="005392"/>
                </a:solidFill>
                <a:latin typeface="Carlito"/>
                <a:cs typeface="Carlito"/>
              </a:rPr>
              <a:t>Secret </a:t>
            </a:r>
            <a:r>
              <a:rPr sz="1200" spc="-5" dirty="0">
                <a:solidFill>
                  <a:srgbClr val="005392"/>
                </a:solidFill>
                <a:latin typeface="Carlito"/>
                <a:cs typeface="Carlito"/>
              </a:rPr>
              <a:t>(API</a:t>
            </a:r>
            <a:r>
              <a:rPr sz="1200" spc="2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5392"/>
                </a:solidFill>
                <a:latin typeface="Carlito"/>
                <a:cs typeface="Carlito"/>
              </a:rPr>
              <a:t>Key)</a:t>
            </a:r>
            <a:endParaRPr sz="1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200" b="1" spc="-10" dirty="0">
                <a:solidFill>
                  <a:srgbClr val="005392"/>
                </a:solidFill>
                <a:latin typeface="Arial"/>
                <a:cs typeface="Arial"/>
              </a:rPr>
              <a:t>Python </a:t>
            </a:r>
            <a:r>
              <a:rPr sz="1200" b="1" spc="-35" dirty="0">
                <a:solidFill>
                  <a:srgbClr val="005392"/>
                </a:solidFill>
                <a:latin typeface="Arial"/>
                <a:cs typeface="Arial"/>
              </a:rPr>
              <a:t>Usage</a:t>
            </a:r>
            <a:r>
              <a:rPr sz="1200" b="1" spc="-15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5392"/>
                </a:solidFill>
                <a:latin typeface="Arial"/>
                <a:cs typeface="Arial"/>
              </a:rPr>
              <a:t>Documentation</a:t>
            </a:r>
            <a:endParaRPr sz="1200" dirty="0">
              <a:latin typeface="Arial"/>
              <a:cs typeface="Arial"/>
            </a:endParaRPr>
          </a:p>
          <a:p>
            <a:pPr marL="74930" indent="-62865">
              <a:lnSpc>
                <a:spcPct val="100000"/>
              </a:lnSpc>
              <a:buSzPct val="91666"/>
              <a:buChar char="•"/>
              <a:tabLst>
                <a:tab pos="75565" algn="l"/>
              </a:tabLst>
            </a:pPr>
            <a:r>
              <a:rPr sz="1200" spc="-135" dirty="0">
                <a:solidFill>
                  <a:srgbClr val="005392"/>
                </a:solidFill>
                <a:latin typeface="Arial Black"/>
                <a:cs typeface="Arial Black"/>
              </a:rPr>
              <a:t>Getting</a:t>
            </a:r>
            <a:r>
              <a:rPr sz="1200" spc="-80" dirty="0">
                <a:solidFill>
                  <a:srgbClr val="005392"/>
                </a:solidFill>
                <a:latin typeface="Arial Black"/>
                <a:cs typeface="Arial Black"/>
              </a:rPr>
              <a:t> </a:t>
            </a:r>
            <a:r>
              <a:rPr sz="1200" spc="-150" dirty="0">
                <a:solidFill>
                  <a:srgbClr val="005392"/>
                </a:solidFill>
                <a:latin typeface="Arial Black"/>
                <a:cs typeface="Arial Black"/>
              </a:rPr>
              <a:t>Cords</a:t>
            </a:r>
            <a:endParaRPr sz="12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000" spc="35" dirty="0">
                <a:latin typeface="Arial"/>
                <a:cs typeface="Arial"/>
              </a:rPr>
              <a:t>Simple </a:t>
            </a:r>
            <a:r>
              <a:rPr sz="1000" spc="20" dirty="0">
                <a:latin typeface="Arial"/>
                <a:cs typeface="Arial"/>
              </a:rPr>
              <a:t>arguments </a:t>
            </a:r>
            <a:r>
              <a:rPr sz="1000" spc="130" dirty="0">
                <a:latin typeface="Arial"/>
                <a:cs typeface="Arial"/>
              </a:rPr>
              <a:t>to </a:t>
            </a:r>
            <a:r>
              <a:rPr sz="1000" spc="114" dirty="0">
                <a:latin typeface="Arial"/>
                <a:cs typeface="Arial"/>
              </a:rPr>
              <a:t>follow </a:t>
            </a:r>
            <a:r>
              <a:rPr sz="1000" spc="15" dirty="0">
                <a:latin typeface="Arial"/>
                <a:cs typeface="Arial"/>
              </a:rPr>
              <a:t>by </a:t>
            </a:r>
            <a:r>
              <a:rPr sz="1000" spc="80" dirty="0">
                <a:latin typeface="Arial"/>
                <a:cs typeface="Arial"/>
              </a:rPr>
              <a:t>the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object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u="sng" spc="2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 </a:t>
            </a:r>
            <a:r>
              <a:rPr sz="1000" spc="225" dirty="0">
                <a:latin typeface="Arial"/>
                <a:cs typeface="Arial"/>
              </a:rPr>
              <a:t>init</a:t>
            </a:r>
            <a:r>
              <a:rPr sz="1000" u="sng" spc="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(self,api_key,address) </a:t>
            </a:r>
            <a:r>
              <a:rPr sz="1000" spc="-5" dirty="0">
                <a:latin typeface="Carlito"/>
                <a:cs typeface="Carlito"/>
              </a:rPr>
              <a:t>– </a:t>
            </a:r>
            <a:r>
              <a:rPr sz="1000" i="1" spc="5" dirty="0">
                <a:latin typeface="Arial"/>
                <a:cs typeface="Arial"/>
              </a:rPr>
              <a:t>Look </a:t>
            </a:r>
            <a:r>
              <a:rPr sz="1000" i="1" spc="130" dirty="0">
                <a:latin typeface="Arial"/>
                <a:cs typeface="Arial"/>
              </a:rPr>
              <a:t>at </a:t>
            </a:r>
            <a:r>
              <a:rPr sz="1000" i="1" spc="114" dirty="0">
                <a:latin typeface="Arial"/>
                <a:cs typeface="Arial"/>
              </a:rPr>
              <a:t>following </a:t>
            </a:r>
            <a:r>
              <a:rPr sz="1000" i="1" dirty="0">
                <a:latin typeface="Arial"/>
                <a:cs typeface="Arial"/>
              </a:rPr>
              <a:t>usage </a:t>
            </a:r>
            <a:r>
              <a:rPr sz="1000" i="1" spc="155" dirty="0">
                <a:latin typeface="Arial"/>
                <a:cs typeface="Arial"/>
              </a:rPr>
              <a:t>for</a:t>
            </a:r>
            <a:r>
              <a:rPr sz="1000" i="1" spc="204" dirty="0">
                <a:latin typeface="Arial"/>
                <a:cs typeface="Arial"/>
              </a:rPr>
              <a:t> </a:t>
            </a:r>
            <a:r>
              <a:rPr sz="1000" i="1" spc="40" dirty="0">
                <a:latin typeface="Arial"/>
                <a:cs typeface="Arial"/>
              </a:rPr>
              <a:t>guidance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0331" y="5131308"/>
            <a:ext cx="4917948" cy="1060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9072" y="6293002"/>
            <a:ext cx="344932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95"/>
              </a:spcBef>
            </a:pPr>
            <a:r>
              <a:rPr sz="1000" spc="75" dirty="0">
                <a:latin typeface="Arial"/>
                <a:cs typeface="Arial"/>
              </a:rPr>
              <a:t>This </a:t>
            </a:r>
            <a:r>
              <a:rPr sz="1000" spc="100" dirty="0">
                <a:latin typeface="Arial"/>
                <a:cs typeface="Arial"/>
              </a:rPr>
              <a:t>returns </a:t>
            </a:r>
            <a:r>
              <a:rPr sz="1000" spc="-10" dirty="0">
                <a:latin typeface="Arial"/>
                <a:cs typeface="Arial"/>
              </a:rPr>
              <a:t>a </a:t>
            </a:r>
            <a:r>
              <a:rPr sz="1000" spc="240" dirty="0">
                <a:latin typeface="Arial"/>
                <a:cs typeface="Arial"/>
              </a:rPr>
              <a:t>list </a:t>
            </a:r>
            <a:r>
              <a:rPr sz="1000" spc="100" dirty="0">
                <a:latin typeface="Arial"/>
                <a:cs typeface="Arial"/>
              </a:rPr>
              <a:t>with </a:t>
            </a:r>
            <a:r>
              <a:rPr sz="1000" spc="60" dirty="0">
                <a:latin typeface="Arial"/>
                <a:cs typeface="Arial"/>
              </a:rPr>
              <a:t>your </a:t>
            </a:r>
            <a:r>
              <a:rPr sz="1000" spc="75" dirty="0">
                <a:latin typeface="Arial"/>
                <a:cs typeface="Arial"/>
              </a:rPr>
              <a:t>coordinates </a:t>
            </a:r>
            <a:r>
              <a:rPr sz="1000" spc="130" dirty="0">
                <a:latin typeface="Arial"/>
                <a:cs typeface="Arial"/>
              </a:rPr>
              <a:t>of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spc="130" dirty="0">
                <a:latin typeface="Arial"/>
                <a:cs typeface="Arial"/>
              </a:rPr>
              <a:t>that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95"/>
              </a:lnSpc>
            </a:pPr>
            <a:r>
              <a:rPr sz="1000" spc="40" dirty="0">
                <a:latin typeface="Arial"/>
                <a:cs typeface="Arial"/>
              </a:rPr>
              <a:t>address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example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114" dirty="0">
                <a:latin typeface="Arial"/>
                <a:cs typeface="Arial"/>
              </a:rPr>
              <a:t>[</a:t>
            </a:r>
            <a:r>
              <a:rPr sz="1000" spc="114" dirty="0">
                <a:latin typeface="Carlito"/>
                <a:cs typeface="Carlito"/>
              </a:rPr>
              <a:t>‘</a:t>
            </a:r>
            <a:r>
              <a:rPr sz="1000" spc="114" dirty="0">
                <a:latin typeface="Arial"/>
                <a:cs typeface="Arial"/>
              </a:rPr>
              <a:t>longitude</a:t>
            </a:r>
            <a:r>
              <a:rPr sz="1000" spc="114" dirty="0">
                <a:latin typeface="Carlito"/>
                <a:cs typeface="Carlito"/>
              </a:rPr>
              <a:t>’</a:t>
            </a:r>
            <a:r>
              <a:rPr sz="1000" spc="114" dirty="0">
                <a:latin typeface="Arial"/>
                <a:cs typeface="Arial"/>
              </a:rPr>
              <a:t>,</a:t>
            </a:r>
            <a:r>
              <a:rPr sz="1000" spc="114" dirty="0">
                <a:latin typeface="Carlito"/>
                <a:cs typeface="Carlito"/>
              </a:rPr>
              <a:t>’</a:t>
            </a:r>
            <a:r>
              <a:rPr sz="1000" spc="114" dirty="0">
                <a:latin typeface="Arial"/>
                <a:cs typeface="Arial"/>
              </a:rPr>
              <a:t>latitude</a:t>
            </a:r>
            <a:r>
              <a:rPr sz="1000" spc="114" dirty="0">
                <a:latin typeface="Carlito"/>
                <a:cs typeface="Carlito"/>
              </a:rPr>
              <a:t>’</a:t>
            </a:r>
            <a:r>
              <a:rPr sz="1000" spc="114" dirty="0">
                <a:latin typeface="Arial"/>
                <a:cs typeface="Arial"/>
              </a:rPr>
              <a:t>]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58484" y="2628900"/>
            <a:ext cx="2199132" cy="107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8484" y="3867911"/>
            <a:ext cx="5748527" cy="2726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48243" y="2579065"/>
            <a:ext cx="3138170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 indent="-62865">
              <a:lnSpc>
                <a:spcPts val="1425"/>
              </a:lnSpc>
              <a:spcBef>
                <a:spcPts val="100"/>
              </a:spcBef>
              <a:buSzPct val="91666"/>
              <a:buChar char="•"/>
              <a:tabLst>
                <a:tab pos="75565" algn="l"/>
              </a:tabLst>
            </a:pPr>
            <a:r>
              <a:rPr sz="1200" spc="-140" dirty="0">
                <a:solidFill>
                  <a:srgbClr val="005392"/>
                </a:solidFill>
                <a:latin typeface="Arial Black"/>
                <a:cs typeface="Arial Black"/>
              </a:rPr>
              <a:t>Returning Folium Python </a:t>
            </a:r>
            <a:r>
              <a:rPr sz="1200" spc="-114" dirty="0">
                <a:solidFill>
                  <a:srgbClr val="005392"/>
                </a:solidFill>
                <a:latin typeface="Arial Black"/>
                <a:cs typeface="Arial Black"/>
              </a:rPr>
              <a:t>Map </a:t>
            </a:r>
            <a:r>
              <a:rPr sz="1200" spc="-120" dirty="0">
                <a:solidFill>
                  <a:srgbClr val="005392"/>
                </a:solidFill>
                <a:latin typeface="Arial Black"/>
                <a:cs typeface="Arial Black"/>
              </a:rPr>
              <a:t>in</a:t>
            </a:r>
            <a:r>
              <a:rPr sz="1200" spc="70" dirty="0">
                <a:solidFill>
                  <a:srgbClr val="005392"/>
                </a:solidFill>
                <a:latin typeface="Arial Black"/>
                <a:cs typeface="Arial Black"/>
              </a:rPr>
              <a:t> </a:t>
            </a:r>
            <a:r>
              <a:rPr sz="1200" spc="-175" dirty="0">
                <a:solidFill>
                  <a:srgbClr val="005392"/>
                </a:solidFill>
                <a:latin typeface="Arial Black"/>
                <a:cs typeface="Arial Black"/>
              </a:rPr>
              <a:t>Jypyter</a:t>
            </a:r>
            <a:endParaRPr sz="1200" dirty="0">
              <a:latin typeface="Arial Black"/>
              <a:cs typeface="Arial Black"/>
            </a:endParaRPr>
          </a:p>
          <a:p>
            <a:pPr marL="12700">
              <a:lnSpc>
                <a:spcPts val="1425"/>
              </a:lnSpc>
            </a:pPr>
            <a:r>
              <a:rPr sz="1200" spc="-130" dirty="0">
                <a:solidFill>
                  <a:srgbClr val="005392"/>
                </a:solidFill>
                <a:latin typeface="Arial Black"/>
                <a:cs typeface="Arial Black"/>
              </a:rPr>
              <a:t>Notebook</a:t>
            </a:r>
            <a:endParaRPr sz="12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spc="10" dirty="0">
                <a:latin typeface="Arial"/>
                <a:cs typeface="Arial"/>
              </a:rPr>
              <a:t>assuming you </a:t>
            </a:r>
            <a:r>
              <a:rPr sz="1000" spc="65" dirty="0">
                <a:latin typeface="Arial"/>
                <a:cs typeface="Arial"/>
              </a:rPr>
              <a:t>declared </a:t>
            </a:r>
            <a:r>
              <a:rPr sz="1000" spc="15" dirty="0">
                <a:latin typeface="Arial"/>
                <a:cs typeface="Arial"/>
              </a:rPr>
              <a:t>mapclass </a:t>
            </a:r>
            <a:r>
              <a:rPr sz="1000" spc="155" dirty="0">
                <a:latin typeface="Arial"/>
                <a:cs typeface="Arial"/>
              </a:rPr>
              <a:t>in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30" dirty="0">
                <a:latin typeface="Arial"/>
                <a:cs typeface="Arial"/>
              </a:rPr>
              <a:t>1.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65" dirty="0">
                <a:latin typeface="Arial"/>
                <a:cs typeface="Arial"/>
              </a:rPr>
              <a:t>.</a:t>
            </a:r>
            <a:r>
              <a:rPr sz="1000" spc="65" dirty="0">
                <a:solidFill>
                  <a:srgbClr val="4471C4"/>
                </a:solidFill>
                <a:latin typeface="Arial"/>
                <a:cs typeface="Arial"/>
              </a:rPr>
              <a:t>ReturnMap</a:t>
            </a:r>
            <a:r>
              <a:rPr sz="1000" spc="65" dirty="0">
                <a:latin typeface="Arial"/>
                <a:cs typeface="Arial"/>
              </a:rPr>
              <a:t>(</a:t>
            </a:r>
            <a:r>
              <a:rPr sz="1000" spc="65" dirty="0">
                <a:solidFill>
                  <a:srgbClr val="EC7C30"/>
                </a:solidFill>
                <a:latin typeface="Arial"/>
                <a:cs typeface="Arial"/>
              </a:rPr>
              <a:t>size</a:t>
            </a:r>
            <a:r>
              <a:rPr sz="1000" spc="65" dirty="0">
                <a:latin typeface="Arial"/>
                <a:cs typeface="Arial"/>
              </a:rPr>
              <a:t>)</a:t>
            </a:r>
            <a:endParaRPr sz="1000" dirty="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810"/>
              </a:spcBef>
            </a:pPr>
            <a:r>
              <a:rPr sz="1200" spc="190" dirty="0">
                <a:latin typeface="Arial"/>
                <a:cs typeface="Arial"/>
              </a:rPr>
              <a:t>this </a:t>
            </a:r>
            <a:r>
              <a:rPr sz="1200" spc="135" dirty="0">
                <a:latin typeface="Arial"/>
                <a:cs typeface="Arial"/>
              </a:rPr>
              <a:t>function </a:t>
            </a:r>
            <a:r>
              <a:rPr sz="1200" spc="125" dirty="0">
                <a:latin typeface="Arial"/>
                <a:cs typeface="Arial"/>
              </a:rPr>
              <a:t>returns </a:t>
            </a:r>
            <a:r>
              <a:rPr sz="1200" spc="195" dirty="0">
                <a:latin typeface="Arial"/>
                <a:cs typeface="Arial"/>
              </a:rPr>
              <a:t>this </a:t>
            </a:r>
            <a:r>
              <a:rPr sz="1200" spc="60" dirty="0">
                <a:latin typeface="Arial"/>
                <a:cs typeface="Arial"/>
              </a:rPr>
              <a:t>Folium </a:t>
            </a:r>
            <a:r>
              <a:rPr sz="1200" spc="-114" dirty="0">
                <a:latin typeface="Arial"/>
                <a:cs typeface="Arial"/>
              </a:rPr>
              <a:t>map  </a:t>
            </a:r>
            <a:r>
              <a:rPr sz="1200" spc="190" dirty="0">
                <a:latin typeface="Arial"/>
                <a:cs typeface="Arial"/>
              </a:rPr>
              <a:t>in </a:t>
            </a:r>
            <a:r>
              <a:rPr sz="1200" spc="100" dirty="0">
                <a:latin typeface="Arial"/>
                <a:cs typeface="Arial"/>
              </a:rPr>
              <a:t>the </a:t>
            </a:r>
            <a:r>
              <a:rPr sz="1200" spc="105" dirty="0">
                <a:latin typeface="Arial"/>
                <a:cs typeface="Arial"/>
              </a:rPr>
              <a:t>Jypyter</a:t>
            </a:r>
            <a:r>
              <a:rPr sz="1200" spc="245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Notebook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19513" y="1720245"/>
            <a:ext cx="477072" cy="630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91840" y="1670073"/>
            <a:ext cx="657942" cy="8734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1481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49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3952" y="3808095"/>
            <a:ext cx="4063294" cy="1235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200" y="5265420"/>
            <a:ext cx="8351520" cy="1455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9696" y="1585086"/>
            <a:ext cx="7638415" cy="2068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Introduction</a:t>
            </a:r>
          </a:p>
          <a:p>
            <a:pPr marL="12700" marR="353060">
              <a:lnSpc>
                <a:spcPct val="100000"/>
              </a:lnSpc>
              <a:spcBef>
                <a:spcPts val="35"/>
              </a:spcBef>
            </a:pPr>
            <a:r>
              <a:rPr sz="1000" spc="-30" dirty="0">
                <a:latin typeface="Arial"/>
                <a:cs typeface="Arial"/>
              </a:rPr>
              <a:t>The </a:t>
            </a:r>
            <a:r>
              <a:rPr sz="1000" spc="65" dirty="0">
                <a:latin typeface="Arial"/>
                <a:cs typeface="Arial"/>
              </a:rPr>
              <a:t>haversine </a:t>
            </a:r>
            <a:r>
              <a:rPr sz="1000" spc="70" dirty="0">
                <a:latin typeface="Arial"/>
                <a:cs typeface="Arial"/>
              </a:rPr>
              <a:t>formula </a:t>
            </a:r>
            <a:r>
              <a:rPr sz="1000" spc="50" dirty="0">
                <a:latin typeface="Arial"/>
                <a:cs typeface="Arial"/>
              </a:rPr>
              <a:t>determines </a:t>
            </a:r>
            <a:r>
              <a:rPr sz="1000" spc="85" dirty="0">
                <a:latin typeface="Arial"/>
                <a:cs typeface="Arial"/>
              </a:rPr>
              <a:t>the </a:t>
            </a:r>
            <a:r>
              <a:rPr sz="1000" spc="135" dirty="0">
                <a:latin typeface="Arial"/>
                <a:cs typeface="Arial"/>
              </a:rPr>
              <a:t>great-circle </a:t>
            </a:r>
            <a:r>
              <a:rPr sz="1000" spc="80" dirty="0">
                <a:latin typeface="Arial"/>
                <a:cs typeface="Arial"/>
              </a:rPr>
              <a:t>distance </a:t>
            </a:r>
            <a:r>
              <a:rPr sz="1000" spc="5" dirty="0">
                <a:latin typeface="Arial"/>
                <a:cs typeface="Arial"/>
              </a:rPr>
              <a:t>between </a:t>
            </a:r>
            <a:r>
              <a:rPr sz="1000" spc="30" dirty="0">
                <a:latin typeface="Arial"/>
                <a:cs typeface="Arial"/>
              </a:rPr>
              <a:t>two </a:t>
            </a:r>
            <a:r>
              <a:rPr sz="1000" spc="100" dirty="0">
                <a:latin typeface="Arial"/>
                <a:cs typeface="Arial"/>
              </a:rPr>
              <a:t>points </a:t>
            </a:r>
            <a:r>
              <a:rPr sz="1000" spc="-10" dirty="0">
                <a:latin typeface="Arial"/>
                <a:cs typeface="Arial"/>
              </a:rPr>
              <a:t>on a </a:t>
            </a:r>
            <a:r>
              <a:rPr sz="1000" spc="35" dirty="0">
                <a:latin typeface="Arial"/>
                <a:cs typeface="Arial"/>
              </a:rPr>
              <a:t>sphere </a:t>
            </a:r>
            <a:r>
              <a:rPr sz="1000" spc="70" dirty="0">
                <a:latin typeface="Arial"/>
                <a:cs typeface="Arial"/>
              </a:rPr>
              <a:t>given </a:t>
            </a:r>
            <a:r>
              <a:rPr sz="1000" spc="160" dirty="0">
                <a:latin typeface="Arial"/>
                <a:cs typeface="Arial"/>
              </a:rPr>
              <a:t>their  </a:t>
            </a:r>
            <a:r>
              <a:rPr sz="1000" spc="90" dirty="0">
                <a:latin typeface="Arial"/>
                <a:cs typeface="Arial"/>
              </a:rPr>
              <a:t>longitudes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145" dirty="0">
                <a:latin typeface="Arial"/>
                <a:cs typeface="Arial"/>
              </a:rPr>
              <a:t>latitudes. </a:t>
            </a:r>
            <a:r>
              <a:rPr sz="1000" spc="75" dirty="0">
                <a:latin typeface="Arial"/>
                <a:cs typeface="Arial"/>
              </a:rPr>
              <a:t>Important </a:t>
            </a:r>
            <a:r>
              <a:rPr sz="1000" spc="155" dirty="0">
                <a:latin typeface="Arial"/>
                <a:cs typeface="Arial"/>
              </a:rPr>
              <a:t>in </a:t>
            </a:r>
            <a:r>
              <a:rPr sz="1000" spc="105" dirty="0">
                <a:latin typeface="Arial"/>
                <a:cs typeface="Arial"/>
              </a:rPr>
              <a:t>navigation, </a:t>
            </a:r>
            <a:r>
              <a:rPr sz="1000" spc="290" dirty="0">
                <a:latin typeface="Arial"/>
                <a:cs typeface="Arial"/>
              </a:rPr>
              <a:t>it </a:t>
            </a:r>
            <a:r>
              <a:rPr sz="1000" spc="185" dirty="0">
                <a:latin typeface="Arial"/>
                <a:cs typeface="Arial"/>
              </a:rPr>
              <a:t>is </a:t>
            </a:r>
            <a:r>
              <a:rPr sz="1000" spc="-10" dirty="0">
                <a:latin typeface="Arial"/>
                <a:cs typeface="Arial"/>
              </a:rPr>
              <a:t>a </a:t>
            </a:r>
            <a:r>
              <a:rPr sz="1000" spc="100" dirty="0">
                <a:latin typeface="Arial"/>
                <a:cs typeface="Arial"/>
              </a:rPr>
              <a:t>special </a:t>
            </a:r>
            <a:r>
              <a:rPr sz="1000" spc="15" dirty="0">
                <a:latin typeface="Arial"/>
                <a:cs typeface="Arial"/>
              </a:rPr>
              <a:t>case </a:t>
            </a:r>
            <a:r>
              <a:rPr sz="1000" spc="130" dirty="0">
                <a:latin typeface="Arial"/>
                <a:cs typeface="Arial"/>
              </a:rPr>
              <a:t>of </a:t>
            </a:r>
            <a:r>
              <a:rPr sz="1000" spc="-10" dirty="0">
                <a:latin typeface="Arial"/>
                <a:cs typeface="Arial"/>
              </a:rPr>
              <a:t>a </a:t>
            </a:r>
            <a:r>
              <a:rPr sz="1000" spc="-25" dirty="0">
                <a:latin typeface="Arial"/>
                <a:cs typeface="Arial"/>
              </a:rPr>
              <a:t>more </a:t>
            </a:r>
            <a:r>
              <a:rPr sz="1000" spc="65" dirty="0">
                <a:latin typeface="Arial"/>
                <a:cs typeface="Arial"/>
              </a:rPr>
              <a:t>general formula </a:t>
            </a:r>
            <a:r>
              <a:rPr sz="1000" spc="155" dirty="0">
                <a:latin typeface="Arial"/>
                <a:cs typeface="Arial"/>
              </a:rPr>
              <a:t>in  </a:t>
            </a:r>
            <a:r>
              <a:rPr sz="1000" spc="100" dirty="0">
                <a:latin typeface="Arial"/>
                <a:cs typeface="Arial"/>
              </a:rPr>
              <a:t>spherical </a:t>
            </a:r>
            <a:r>
              <a:rPr sz="1000" spc="95" dirty="0">
                <a:latin typeface="Arial"/>
                <a:cs typeface="Arial"/>
              </a:rPr>
              <a:t>trigonometry, </a:t>
            </a:r>
            <a:r>
              <a:rPr sz="1000" spc="80" dirty="0">
                <a:latin typeface="Arial"/>
                <a:cs typeface="Arial"/>
              </a:rPr>
              <a:t>the </a:t>
            </a:r>
            <a:r>
              <a:rPr sz="1000" spc="40" dirty="0">
                <a:latin typeface="Arial"/>
                <a:cs typeface="Arial"/>
              </a:rPr>
              <a:t>law </a:t>
            </a:r>
            <a:r>
              <a:rPr sz="1000" spc="130" dirty="0">
                <a:latin typeface="Arial"/>
                <a:cs typeface="Arial"/>
              </a:rPr>
              <a:t>of </a:t>
            </a:r>
            <a:r>
              <a:rPr sz="1000" spc="80" dirty="0">
                <a:latin typeface="Arial"/>
                <a:cs typeface="Arial"/>
              </a:rPr>
              <a:t>haversines, </a:t>
            </a:r>
            <a:r>
              <a:rPr sz="1000" spc="130" dirty="0">
                <a:latin typeface="Arial"/>
                <a:cs typeface="Arial"/>
              </a:rPr>
              <a:t>that </a:t>
            </a:r>
            <a:r>
              <a:rPr sz="1000" spc="114" dirty="0">
                <a:latin typeface="Arial"/>
                <a:cs typeface="Arial"/>
              </a:rPr>
              <a:t>relates </a:t>
            </a:r>
            <a:r>
              <a:rPr sz="1000" spc="80" dirty="0">
                <a:latin typeface="Arial"/>
                <a:cs typeface="Arial"/>
              </a:rPr>
              <a:t>the </a:t>
            </a:r>
            <a:r>
              <a:rPr sz="1000" spc="75" dirty="0">
                <a:latin typeface="Arial"/>
                <a:cs typeface="Arial"/>
              </a:rPr>
              <a:t>sides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55" dirty="0">
                <a:latin typeface="Arial"/>
                <a:cs typeface="Arial"/>
              </a:rPr>
              <a:t>angles </a:t>
            </a:r>
            <a:r>
              <a:rPr sz="1000" spc="130" dirty="0">
                <a:latin typeface="Arial"/>
                <a:cs typeface="Arial"/>
              </a:rPr>
              <a:t>of </a:t>
            </a:r>
            <a:r>
              <a:rPr sz="1000" spc="100" dirty="0">
                <a:latin typeface="Arial"/>
                <a:cs typeface="Arial"/>
              </a:rPr>
              <a:t>spherical</a:t>
            </a:r>
            <a:r>
              <a:rPr sz="1000" spc="440" dirty="0">
                <a:latin typeface="Arial"/>
                <a:cs typeface="Arial"/>
              </a:rPr>
              <a:t> </a:t>
            </a:r>
            <a:r>
              <a:rPr sz="1000" spc="135" dirty="0">
                <a:latin typeface="Arial"/>
                <a:cs typeface="Arial"/>
              </a:rPr>
              <a:t>triangles.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Usage</a:t>
            </a:r>
          </a:p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1000" spc="-120" dirty="0">
                <a:latin typeface="Arial"/>
                <a:cs typeface="Arial"/>
              </a:rPr>
              <a:t>Why </a:t>
            </a:r>
            <a:r>
              <a:rPr sz="1000" spc="100" dirty="0">
                <a:latin typeface="Arial"/>
                <a:cs typeface="Arial"/>
              </a:rPr>
              <a:t>did </a:t>
            </a:r>
            <a:r>
              <a:rPr sz="1000" spc="265" dirty="0">
                <a:latin typeface="Arial"/>
                <a:cs typeface="Arial"/>
              </a:rPr>
              <a:t>I </a:t>
            </a:r>
            <a:r>
              <a:rPr sz="1000" spc="10" dirty="0">
                <a:latin typeface="Arial"/>
                <a:cs typeface="Arial"/>
              </a:rPr>
              <a:t>use </a:t>
            </a:r>
            <a:r>
              <a:rPr sz="1000" spc="155" dirty="0">
                <a:latin typeface="Arial"/>
                <a:cs typeface="Arial"/>
              </a:rPr>
              <a:t>this </a:t>
            </a:r>
            <a:r>
              <a:rPr sz="1000" spc="55" dirty="0">
                <a:latin typeface="Arial"/>
                <a:cs typeface="Arial"/>
              </a:rPr>
              <a:t>formula? </a:t>
            </a:r>
            <a:r>
              <a:rPr sz="1000" spc="155" dirty="0">
                <a:latin typeface="Arial"/>
                <a:cs typeface="Arial"/>
              </a:rPr>
              <a:t>First </a:t>
            </a:r>
            <a:r>
              <a:rPr sz="1000" spc="130" dirty="0">
                <a:latin typeface="Arial"/>
                <a:cs typeface="Arial"/>
              </a:rPr>
              <a:t>of </a:t>
            </a:r>
            <a:r>
              <a:rPr sz="1000" spc="225" dirty="0">
                <a:latin typeface="Arial"/>
                <a:cs typeface="Arial"/>
              </a:rPr>
              <a:t>all, </a:t>
            </a:r>
            <a:r>
              <a:rPr sz="1000" spc="265" dirty="0">
                <a:latin typeface="Arial"/>
                <a:cs typeface="Arial"/>
              </a:rPr>
              <a:t>I </a:t>
            </a:r>
            <a:r>
              <a:rPr sz="1000" spc="90" dirty="0">
                <a:latin typeface="Arial"/>
                <a:cs typeface="Arial"/>
              </a:rPr>
              <a:t>believe </a:t>
            </a:r>
            <a:r>
              <a:rPr sz="1000" spc="80" dirty="0">
                <a:latin typeface="Arial"/>
                <a:cs typeface="Arial"/>
              </a:rPr>
              <a:t>the </a:t>
            </a:r>
            <a:r>
              <a:rPr sz="1000" spc="65" dirty="0">
                <a:latin typeface="Arial"/>
                <a:cs typeface="Arial"/>
              </a:rPr>
              <a:t>Earth </a:t>
            </a:r>
            <a:r>
              <a:rPr sz="1000" spc="185" dirty="0">
                <a:latin typeface="Arial"/>
                <a:cs typeface="Arial"/>
              </a:rPr>
              <a:t>is </a:t>
            </a:r>
            <a:r>
              <a:rPr sz="1000" spc="150" dirty="0">
                <a:latin typeface="Arial"/>
                <a:cs typeface="Arial"/>
              </a:rPr>
              <a:t>round/</a:t>
            </a:r>
            <a:r>
              <a:rPr sz="1000" spc="150" dirty="0">
                <a:solidFill>
                  <a:srgbClr val="1F2023"/>
                </a:solidFill>
                <a:latin typeface="Arial"/>
                <a:cs typeface="Arial"/>
              </a:rPr>
              <a:t>elliptical. </a:t>
            </a:r>
            <a:r>
              <a:rPr sz="1000" spc="265" dirty="0">
                <a:solidFill>
                  <a:srgbClr val="1F2023"/>
                </a:solidFill>
                <a:latin typeface="Arial"/>
                <a:cs typeface="Arial"/>
              </a:rPr>
              <a:t>I </a:t>
            </a:r>
            <a:r>
              <a:rPr sz="1000" spc="-155" dirty="0">
                <a:solidFill>
                  <a:srgbClr val="1F2023"/>
                </a:solidFill>
                <a:latin typeface="Arial"/>
                <a:cs typeface="Arial"/>
              </a:rPr>
              <a:t>am </a:t>
            </a:r>
            <a:r>
              <a:rPr sz="1000" spc="80" dirty="0">
                <a:solidFill>
                  <a:srgbClr val="1F2023"/>
                </a:solidFill>
                <a:latin typeface="Arial"/>
                <a:cs typeface="Arial"/>
              </a:rPr>
              <a:t>not </a:t>
            </a:r>
            <a:r>
              <a:rPr sz="1000" spc="-10" dirty="0">
                <a:solidFill>
                  <a:srgbClr val="1F2023"/>
                </a:solidFill>
                <a:latin typeface="Arial"/>
                <a:cs typeface="Arial"/>
              </a:rPr>
              <a:t>a </a:t>
            </a:r>
            <a:r>
              <a:rPr sz="1000" spc="125" dirty="0">
                <a:solidFill>
                  <a:srgbClr val="1F2023"/>
                </a:solidFill>
                <a:latin typeface="Arial"/>
                <a:cs typeface="Arial"/>
              </a:rPr>
              <a:t>Flat </a:t>
            </a:r>
            <a:r>
              <a:rPr sz="1000" spc="65" dirty="0">
                <a:solidFill>
                  <a:srgbClr val="1F2023"/>
                </a:solidFill>
                <a:latin typeface="Arial"/>
                <a:cs typeface="Arial"/>
              </a:rPr>
              <a:t>Earth  </a:t>
            </a:r>
            <a:r>
              <a:rPr sz="1000" spc="110" dirty="0">
                <a:solidFill>
                  <a:srgbClr val="1F2023"/>
                </a:solidFill>
                <a:latin typeface="Arial"/>
                <a:cs typeface="Arial"/>
              </a:rPr>
              <a:t>Believer! </a:t>
            </a:r>
            <a:r>
              <a:rPr sz="1000" spc="20" dirty="0">
                <a:solidFill>
                  <a:srgbClr val="1F2023"/>
                </a:solidFill>
                <a:latin typeface="Arial"/>
                <a:cs typeface="Arial"/>
              </a:rPr>
              <a:t>Jokes </a:t>
            </a:r>
            <a:r>
              <a:rPr sz="1000" spc="65" dirty="0">
                <a:solidFill>
                  <a:srgbClr val="1F2023"/>
                </a:solidFill>
                <a:latin typeface="Arial"/>
                <a:cs typeface="Arial"/>
              </a:rPr>
              <a:t>aside </a:t>
            </a:r>
            <a:r>
              <a:rPr sz="1000" spc="-55" dirty="0">
                <a:solidFill>
                  <a:srgbClr val="1F2023"/>
                </a:solidFill>
                <a:latin typeface="Arial"/>
                <a:cs typeface="Arial"/>
              </a:rPr>
              <a:t>when </a:t>
            </a:r>
            <a:r>
              <a:rPr sz="1000" spc="55" dirty="0">
                <a:solidFill>
                  <a:srgbClr val="1F2023"/>
                </a:solidFill>
                <a:latin typeface="Arial"/>
                <a:cs typeface="Arial"/>
              </a:rPr>
              <a:t>doing </a:t>
            </a:r>
            <a:r>
              <a:rPr sz="1000" spc="5" dirty="0">
                <a:solidFill>
                  <a:srgbClr val="1F2023"/>
                </a:solidFill>
                <a:latin typeface="Arial"/>
                <a:cs typeface="Arial"/>
              </a:rPr>
              <a:t>Google </a:t>
            </a:r>
            <a:r>
              <a:rPr sz="1000" spc="55" dirty="0">
                <a:solidFill>
                  <a:srgbClr val="1F2023"/>
                </a:solidFill>
                <a:latin typeface="Arial"/>
                <a:cs typeface="Arial"/>
              </a:rPr>
              <a:t>research </a:t>
            </a:r>
            <a:r>
              <a:rPr sz="1000" spc="155" dirty="0">
                <a:solidFill>
                  <a:srgbClr val="1F2023"/>
                </a:solidFill>
                <a:latin typeface="Arial"/>
                <a:cs typeface="Arial"/>
              </a:rPr>
              <a:t>for </a:t>
            </a:r>
            <a:r>
              <a:rPr sz="1000" spc="120" dirty="0">
                <a:solidFill>
                  <a:srgbClr val="1F2023"/>
                </a:solidFill>
                <a:latin typeface="Arial"/>
                <a:cs typeface="Arial"/>
              </a:rPr>
              <a:t>integrating </a:t>
            </a:r>
            <a:r>
              <a:rPr sz="1000" spc="-125" dirty="0">
                <a:solidFill>
                  <a:srgbClr val="1F2023"/>
                </a:solidFill>
                <a:latin typeface="Arial"/>
                <a:cs typeface="Arial"/>
              </a:rPr>
              <a:t>my </a:t>
            </a:r>
            <a:r>
              <a:rPr sz="1000" spc="-60" dirty="0">
                <a:solidFill>
                  <a:srgbClr val="005392"/>
                </a:solidFill>
                <a:latin typeface="Arial"/>
                <a:cs typeface="Arial"/>
              </a:rPr>
              <a:t>ADGGoogleMaps </a:t>
            </a:r>
            <a:r>
              <a:rPr sz="1000" spc="10" dirty="0">
                <a:solidFill>
                  <a:srgbClr val="005392"/>
                </a:solidFill>
                <a:latin typeface="Arial"/>
                <a:cs typeface="Arial"/>
              </a:rPr>
              <a:t>API </a:t>
            </a:r>
            <a:r>
              <a:rPr sz="1000" spc="100" dirty="0">
                <a:solidFill>
                  <a:srgbClr val="1F2023"/>
                </a:solidFill>
                <a:latin typeface="Arial"/>
                <a:cs typeface="Arial"/>
              </a:rPr>
              <a:t>with </a:t>
            </a:r>
            <a:r>
              <a:rPr sz="1000" spc="-10" dirty="0">
                <a:solidFill>
                  <a:srgbClr val="1F2023"/>
                </a:solidFill>
                <a:latin typeface="Arial"/>
                <a:cs typeface="Arial"/>
              </a:rPr>
              <a:t>a </a:t>
            </a:r>
            <a:r>
              <a:rPr sz="1000" spc="25" dirty="0">
                <a:solidFill>
                  <a:srgbClr val="1F2023"/>
                </a:solidFill>
                <a:latin typeface="Arial"/>
                <a:cs typeface="Arial"/>
              </a:rPr>
              <a:t>Python </a:t>
            </a:r>
            <a:r>
              <a:rPr sz="1000" spc="105" dirty="0">
                <a:solidFill>
                  <a:srgbClr val="1F2023"/>
                </a:solidFill>
                <a:latin typeface="Arial"/>
                <a:cs typeface="Arial"/>
              </a:rPr>
              <a:t>function  </a:t>
            </a:r>
            <a:r>
              <a:rPr sz="1000" spc="130" dirty="0">
                <a:solidFill>
                  <a:srgbClr val="1F2023"/>
                </a:solidFill>
                <a:latin typeface="Arial"/>
                <a:cs typeface="Arial"/>
              </a:rPr>
              <a:t>to </a:t>
            </a:r>
            <a:r>
              <a:rPr sz="1000" spc="105" dirty="0">
                <a:solidFill>
                  <a:srgbClr val="1F2023"/>
                </a:solidFill>
                <a:latin typeface="Arial"/>
                <a:cs typeface="Arial"/>
              </a:rPr>
              <a:t>calculate </a:t>
            </a:r>
            <a:r>
              <a:rPr sz="1000" spc="80" dirty="0">
                <a:solidFill>
                  <a:srgbClr val="1F2023"/>
                </a:solidFill>
                <a:latin typeface="Arial"/>
                <a:cs typeface="Arial"/>
              </a:rPr>
              <a:t>the </a:t>
            </a:r>
            <a:r>
              <a:rPr sz="1000" spc="75" dirty="0">
                <a:solidFill>
                  <a:srgbClr val="1F2023"/>
                </a:solidFill>
                <a:latin typeface="Arial"/>
                <a:cs typeface="Arial"/>
              </a:rPr>
              <a:t>distance </a:t>
            </a:r>
            <a:r>
              <a:rPr sz="1000" spc="65" dirty="0">
                <a:solidFill>
                  <a:srgbClr val="1F2023"/>
                </a:solidFill>
                <a:latin typeface="Arial"/>
                <a:cs typeface="Arial"/>
              </a:rPr>
              <a:t>using </a:t>
            </a:r>
            <a:r>
              <a:rPr sz="1000" spc="25" dirty="0">
                <a:solidFill>
                  <a:srgbClr val="1F2023"/>
                </a:solidFill>
                <a:latin typeface="Arial"/>
                <a:cs typeface="Arial"/>
              </a:rPr>
              <a:t>two </a:t>
            </a:r>
            <a:r>
              <a:rPr sz="1000" spc="155" dirty="0">
                <a:solidFill>
                  <a:srgbClr val="1F2023"/>
                </a:solidFill>
                <a:latin typeface="Arial"/>
                <a:cs typeface="Arial"/>
              </a:rPr>
              <a:t>distinct </a:t>
            </a:r>
            <a:r>
              <a:rPr sz="1000" spc="85" dirty="0">
                <a:solidFill>
                  <a:srgbClr val="1F2023"/>
                </a:solidFill>
                <a:latin typeface="Arial"/>
                <a:cs typeface="Arial"/>
              </a:rPr>
              <a:t>sets </a:t>
            </a:r>
            <a:r>
              <a:rPr sz="1000" spc="130" dirty="0">
                <a:solidFill>
                  <a:srgbClr val="1F2023"/>
                </a:solidFill>
                <a:latin typeface="Arial"/>
                <a:cs typeface="Arial"/>
              </a:rPr>
              <a:t>of </a:t>
            </a:r>
            <a:r>
              <a:rPr sz="1000" spc="140" dirty="0">
                <a:solidFill>
                  <a:srgbClr val="1F2023"/>
                </a:solidFill>
                <a:latin typeface="Arial"/>
                <a:cs typeface="Arial"/>
              </a:rPr>
              <a:t>{longitudinal, </a:t>
            </a:r>
            <a:r>
              <a:rPr sz="1000" spc="165" dirty="0">
                <a:solidFill>
                  <a:srgbClr val="1F2023"/>
                </a:solidFill>
                <a:latin typeface="Arial"/>
                <a:cs typeface="Arial"/>
              </a:rPr>
              <a:t>latitudinal} </a:t>
            </a:r>
            <a:r>
              <a:rPr sz="1000" spc="240" dirty="0">
                <a:solidFill>
                  <a:srgbClr val="1F2023"/>
                </a:solidFill>
                <a:latin typeface="Arial"/>
                <a:cs typeface="Arial"/>
              </a:rPr>
              <a:t>list </a:t>
            </a:r>
            <a:r>
              <a:rPr sz="1000" spc="120" dirty="0">
                <a:solidFill>
                  <a:srgbClr val="1F2023"/>
                </a:solidFill>
                <a:latin typeface="Arial"/>
                <a:cs typeface="Arial"/>
              </a:rPr>
              <a:t>sets. </a:t>
            </a:r>
            <a:r>
              <a:rPr sz="1000" spc="45" dirty="0">
                <a:solidFill>
                  <a:srgbClr val="1F2023"/>
                </a:solidFill>
                <a:latin typeface="Arial"/>
                <a:cs typeface="Arial"/>
              </a:rPr>
              <a:t>Haversine </a:t>
            </a:r>
            <a:r>
              <a:rPr sz="1000" spc="-50" dirty="0">
                <a:solidFill>
                  <a:srgbClr val="1F2023"/>
                </a:solidFill>
                <a:latin typeface="Arial"/>
                <a:cs typeface="Arial"/>
              </a:rPr>
              <a:t>was </a:t>
            </a:r>
            <a:r>
              <a:rPr sz="1000" spc="80" dirty="0">
                <a:solidFill>
                  <a:srgbClr val="1F2023"/>
                </a:solidFill>
                <a:latin typeface="Arial"/>
                <a:cs typeface="Arial"/>
              </a:rPr>
              <a:t>the  </a:t>
            </a:r>
            <a:r>
              <a:rPr sz="1000" spc="100" dirty="0">
                <a:solidFill>
                  <a:srgbClr val="1F2023"/>
                </a:solidFill>
                <a:latin typeface="Arial"/>
                <a:cs typeface="Arial"/>
              </a:rPr>
              <a:t>trigonometric </a:t>
            </a:r>
            <a:r>
              <a:rPr sz="1000" spc="114" dirty="0">
                <a:solidFill>
                  <a:srgbClr val="1F2023"/>
                </a:solidFill>
                <a:latin typeface="Arial"/>
                <a:cs typeface="Arial"/>
              </a:rPr>
              <a:t>solution </a:t>
            </a:r>
            <a:r>
              <a:rPr sz="1000" spc="130" dirty="0">
                <a:solidFill>
                  <a:srgbClr val="1F2023"/>
                </a:solidFill>
                <a:latin typeface="Arial"/>
                <a:cs typeface="Arial"/>
              </a:rPr>
              <a:t>to </a:t>
            </a:r>
            <a:r>
              <a:rPr sz="1000" spc="80" dirty="0">
                <a:solidFill>
                  <a:srgbClr val="1F2023"/>
                </a:solidFill>
                <a:latin typeface="Arial"/>
                <a:cs typeface="Arial"/>
              </a:rPr>
              <a:t>solve </a:t>
            </a:r>
            <a:r>
              <a:rPr sz="1000" spc="-120" dirty="0">
                <a:solidFill>
                  <a:srgbClr val="1F2023"/>
                </a:solidFill>
                <a:latin typeface="Arial"/>
                <a:cs typeface="Arial"/>
              </a:rPr>
              <a:t>my </a:t>
            </a:r>
            <a:r>
              <a:rPr sz="1000" spc="60" dirty="0">
                <a:solidFill>
                  <a:srgbClr val="1F2023"/>
                </a:solidFill>
                <a:latin typeface="Arial"/>
                <a:cs typeface="Arial"/>
              </a:rPr>
              <a:t>requirements</a:t>
            </a:r>
            <a:r>
              <a:rPr sz="1000" spc="10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000" spc="45" dirty="0">
                <a:solidFill>
                  <a:srgbClr val="1F2023"/>
                </a:solidFill>
                <a:latin typeface="Arial"/>
                <a:cs typeface="Arial"/>
              </a:rPr>
              <a:t>above.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Formula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30416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FFFFFF"/>
                </a:solidFill>
              </a:rPr>
              <a:t>Haversine</a:t>
            </a:r>
            <a:r>
              <a:rPr sz="3200" spc="-55" dirty="0">
                <a:solidFill>
                  <a:srgbClr val="FFFFFF"/>
                </a:solidFill>
              </a:rPr>
              <a:t> </a:t>
            </a:r>
            <a:r>
              <a:rPr sz="3200" spc="-15" dirty="0">
                <a:solidFill>
                  <a:srgbClr val="FFFFFF"/>
                </a:solidFill>
              </a:rPr>
              <a:t>formula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09846" y="1778254"/>
            <a:ext cx="6770370" cy="3787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collection</a:t>
            </a:r>
            <a:r>
              <a:rPr sz="17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methodology:</a:t>
            </a:r>
            <a:endParaRPr sz="17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SpaceX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Rest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endParaRPr sz="14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15" dirty="0">
                <a:solidFill>
                  <a:srgbClr val="FFFFFF"/>
                </a:solidFill>
                <a:latin typeface="Carlito"/>
                <a:cs typeface="Carlito"/>
              </a:rPr>
              <a:t>(Web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Scrapping)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400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u="sng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2"/>
              </a:rPr>
              <a:t>Wikipedia</a:t>
            </a:r>
            <a:endParaRPr sz="1400" dirty="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3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Performed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wrangling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(Transforming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Machine</a:t>
            </a:r>
            <a:r>
              <a:rPr sz="17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Learning)</a:t>
            </a:r>
            <a:endParaRPr sz="17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One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Hot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Encoding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fields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Machine Learning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dropping irrelevant</a:t>
            </a:r>
            <a:r>
              <a:rPr sz="14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columns</a:t>
            </a:r>
            <a:endParaRPr sz="1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Performed exploratory data analysis (EDA)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using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visualization and</a:t>
            </a:r>
            <a:r>
              <a:rPr sz="17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SQL</a:t>
            </a:r>
            <a:endParaRPr sz="1700" dirty="0">
              <a:latin typeface="Carlito"/>
              <a:cs typeface="Carlito"/>
            </a:endParaRPr>
          </a:p>
          <a:p>
            <a:pPr marL="927100" marR="252095" indent="-521970">
              <a:lnSpc>
                <a:spcPct val="70000"/>
              </a:lnSpc>
              <a:spcBef>
                <a:spcPts val="101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Plotting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Scatter Graphs,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Graphs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show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relationships between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variables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show patterns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data.</a:t>
            </a:r>
            <a:endParaRPr sz="17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3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Performed interactive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visual analytics using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Folium and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Plotly</a:t>
            </a:r>
            <a:r>
              <a:rPr sz="17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Dash</a:t>
            </a:r>
            <a:endParaRPr sz="17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•"/>
            </a:pPr>
            <a:endParaRPr sz="23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Performed predictive analysis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using classification</a:t>
            </a:r>
            <a:r>
              <a:rPr sz="17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How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build,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tune,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evaluate classification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305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 smtClean="0">
                <a:solidFill>
                  <a:srgbClr val="FFFFFF"/>
                </a:solidFill>
              </a:rPr>
              <a:t>Methodology</a:t>
            </a:r>
            <a:endParaRPr sz="4000" dirty="0"/>
          </a:p>
        </p:txBody>
      </p:sp>
      <p:sp>
        <p:nvSpPr>
          <p:cNvPr id="6" name="object 6"/>
          <p:cNvSpPr/>
          <p:nvPr/>
        </p:nvSpPr>
        <p:spPr>
          <a:xfrm>
            <a:off x="592836" y="1825752"/>
            <a:ext cx="3553967" cy="3707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5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1481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50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2" y="432562"/>
            <a:ext cx="4132378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</a:rPr>
              <a:t>ADGSQLSERVER</a:t>
            </a:r>
            <a:endParaRPr sz="3200" dirty="0"/>
          </a:p>
        </p:txBody>
      </p:sp>
      <p:sp>
        <p:nvSpPr>
          <p:cNvPr id="7" name="object 7"/>
          <p:cNvSpPr txBox="1"/>
          <p:nvPr/>
        </p:nvSpPr>
        <p:spPr>
          <a:xfrm>
            <a:off x="383581" y="6111945"/>
            <a:ext cx="12166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Git</a:t>
            </a:r>
            <a:r>
              <a:rPr sz="1800" u="heavy" spc="-1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H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ub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464" y="1814576"/>
            <a:ext cx="5988050" cy="40985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solidFill>
                  <a:srgbClr val="005392"/>
                </a:solidFill>
                <a:latin typeface="Arial"/>
                <a:cs typeface="Arial"/>
              </a:rPr>
              <a:t>Introduction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basically I just wanted an easier way to get my data into my  python programming by coding my own module powered  by ODBC to simplify my code</a:t>
            </a:r>
          </a:p>
          <a:p>
            <a:pPr marL="12700">
              <a:lnSpc>
                <a:spcPct val="100000"/>
              </a:lnSpc>
            </a:pPr>
            <a:endParaRPr lang="en-IN" sz="3050" dirty="0">
              <a:latin typeface="Arial Black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20" dirty="0" smtClean="0">
                <a:solidFill>
                  <a:srgbClr val="005392"/>
                </a:solidFill>
                <a:latin typeface="Arial"/>
                <a:cs typeface="Arial"/>
              </a:rPr>
              <a:t>Implementation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Arial"/>
              <a:cs typeface="Arial"/>
            </a:endParaRPr>
          </a:p>
          <a:p>
            <a:pPr marL="12700" marR="3643629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Pull data from columns  Extract Records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Run Stored Procedures</a:t>
            </a:r>
          </a:p>
          <a:p>
            <a:pPr marL="12700">
              <a:lnSpc>
                <a:spcPct val="100000"/>
              </a:lnSpc>
            </a:pPr>
            <a:r>
              <a:rPr sz="1800" spc="-345" dirty="0">
                <a:solidFill>
                  <a:srgbClr val="005392"/>
                </a:solidFill>
                <a:latin typeface="Arial Black"/>
                <a:cs typeface="Arial Black"/>
              </a:rPr>
              <a:t>….</a:t>
            </a:r>
            <a:endParaRPr sz="180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20896" y="3180588"/>
            <a:ext cx="6057900" cy="2987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1481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51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29679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solidFill>
                  <a:srgbClr val="FFFFFF"/>
                </a:solidFill>
              </a:rPr>
              <a:t>Python</a:t>
            </a:r>
            <a:r>
              <a:rPr sz="3200" spc="-45" dirty="0">
                <a:solidFill>
                  <a:srgbClr val="FFFFFF"/>
                </a:solidFill>
              </a:rPr>
              <a:t> </a:t>
            </a:r>
            <a:r>
              <a:rPr sz="3200" spc="-15" dirty="0">
                <a:solidFill>
                  <a:srgbClr val="FFFFFF"/>
                </a:solidFill>
              </a:rPr>
              <a:t>Anywhere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22808" y="1788414"/>
            <a:ext cx="137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005392"/>
                </a:solidFill>
                <a:latin typeface="Arial"/>
                <a:cs typeface="Arial"/>
              </a:rPr>
              <a:t>I</a:t>
            </a:r>
            <a:r>
              <a:rPr sz="1800" b="1" spc="45" dirty="0">
                <a:solidFill>
                  <a:srgbClr val="005392"/>
                </a:solidFill>
                <a:latin typeface="Arial"/>
                <a:cs typeface="Arial"/>
              </a:rPr>
              <a:t>ntr</a:t>
            </a:r>
            <a:r>
              <a:rPr sz="1800" b="1" dirty="0">
                <a:solidFill>
                  <a:srgbClr val="005392"/>
                </a:solidFill>
                <a:latin typeface="Arial"/>
                <a:cs typeface="Arial"/>
              </a:rPr>
              <a:t>o</a:t>
            </a:r>
            <a:r>
              <a:rPr sz="1800" b="1" spc="5" dirty="0">
                <a:solidFill>
                  <a:srgbClr val="005392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005392"/>
                </a:solidFill>
                <a:latin typeface="Arial"/>
                <a:cs typeface="Arial"/>
              </a:rPr>
              <a:t>ucti</a:t>
            </a:r>
            <a:r>
              <a:rPr sz="1800" b="1" spc="-5" dirty="0">
                <a:solidFill>
                  <a:srgbClr val="005392"/>
                </a:solidFill>
                <a:latin typeface="Arial"/>
                <a:cs typeface="Arial"/>
              </a:rPr>
              <a:t>o</a:t>
            </a:r>
            <a:r>
              <a:rPr sz="1800" b="1" spc="-15" dirty="0">
                <a:solidFill>
                  <a:srgbClr val="005392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808" y="2337053"/>
            <a:ext cx="6692392" cy="4029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941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I wanted to put my python website running 24/7 on the  cloud so anyone can view it then I came across  PythonAnywhere.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20" dirty="0">
                <a:solidFill>
                  <a:srgbClr val="005392"/>
                </a:solidFill>
                <a:latin typeface="Arial"/>
                <a:cs typeface="Arial"/>
              </a:rPr>
              <a:t>Implementation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We run Flask in /www/ on the docker Linux container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We have two files flask_app.py , wsgi.py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spc="-285" dirty="0">
                <a:solidFill>
                  <a:srgbClr val="005392"/>
                </a:solidFill>
                <a:latin typeface="Arial Black"/>
                <a:cs typeface="Arial Black"/>
              </a:rPr>
              <a:t>These </a:t>
            </a:r>
            <a:r>
              <a:rPr sz="1800" spc="-254" dirty="0">
                <a:solidFill>
                  <a:srgbClr val="005392"/>
                </a:solidFill>
                <a:latin typeface="Arial Black"/>
                <a:cs typeface="Arial Black"/>
              </a:rPr>
              <a:t>are </a:t>
            </a:r>
            <a:r>
              <a:rPr sz="1800" spc="-215" dirty="0">
                <a:solidFill>
                  <a:srgbClr val="005392"/>
                </a:solidFill>
                <a:latin typeface="Arial Black"/>
                <a:cs typeface="Arial Black"/>
              </a:rPr>
              <a:t>the </a:t>
            </a:r>
            <a:r>
              <a:rPr sz="1800" spc="-220" dirty="0">
                <a:solidFill>
                  <a:srgbClr val="005392"/>
                </a:solidFill>
                <a:latin typeface="Arial Black"/>
                <a:cs typeface="Arial Black"/>
              </a:rPr>
              <a:t>files </a:t>
            </a:r>
            <a:r>
              <a:rPr sz="1800" spc="-215" dirty="0">
                <a:solidFill>
                  <a:srgbClr val="005392"/>
                </a:solidFill>
                <a:latin typeface="Arial Black"/>
                <a:cs typeface="Arial Black"/>
              </a:rPr>
              <a:t>that </a:t>
            </a:r>
            <a:r>
              <a:rPr sz="1800" spc="-180" dirty="0">
                <a:solidFill>
                  <a:srgbClr val="005392"/>
                </a:solidFill>
                <a:latin typeface="Arial Black"/>
                <a:cs typeface="Arial Black"/>
              </a:rPr>
              <a:t>run </a:t>
            </a:r>
            <a:r>
              <a:rPr sz="1800" spc="-170" dirty="0">
                <a:solidFill>
                  <a:srgbClr val="005392"/>
                </a:solidFill>
                <a:latin typeface="Arial Black"/>
                <a:cs typeface="Arial Black"/>
              </a:rPr>
              <a:t>our</a:t>
            </a:r>
            <a:r>
              <a:rPr sz="1800" spc="-155" dirty="0">
                <a:solidFill>
                  <a:srgbClr val="005392"/>
                </a:solidFill>
                <a:latin typeface="Arial Black"/>
                <a:cs typeface="Arial Black"/>
              </a:rPr>
              <a:t> </a:t>
            </a:r>
            <a:r>
              <a:rPr sz="1800" spc="-260" dirty="0">
                <a:solidFill>
                  <a:srgbClr val="005392"/>
                </a:solidFill>
                <a:latin typeface="Arial Black"/>
                <a:cs typeface="Arial Black"/>
              </a:rPr>
              <a:t>website</a:t>
            </a:r>
            <a:endParaRPr sz="180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-30" dirty="0">
                <a:solidFill>
                  <a:srgbClr val="005392"/>
                </a:solidFill>
                <a:latin typeface="Arial"/>
                <a:cs typeface="Arial"/>
              </a:rPr>
              <a:t>Pricing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Free but we are restricted to hitting the renew button every  3 months and we cannot link the domain up to our own  private domain. We only can run one instance of a website  per month.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69783" y="2181225"/>
            <a:ext cx="2212340" cy="1200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500"/>
              </a:lnSpc>
              <a:spcBef>
                <a:spcPts val="95"/>
              </a:spcBef>
            </a:pPr>
            <a:r>
              <a:rPr sz="1800" u="heavy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Python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Anywhere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3"/>
              </a:rPr>
              <a:t>Link </a:t>
            </a:r>
            <a:r>
              <a:rPr sz="1800" spc="-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4"/>
              </a:rPr>
              <a:t>URL Link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4"/>
              </a:rPr>
              <a:t>to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4"/>
              </a:rPr>
              <a:t>live</a:t>
            </a:r>
            <a:r>
              <a:rPr sz="1800" u="heavy" spc="-4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4"/>
              </a:rPr>
              <a:t>website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870805"/>
            <a:ext cx="431990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50" dirty="0">
                <a:solidFill>
                  <a:srgbClr val="FFFFFF"/>
                </a:solidFill>
                <a:latin typeface="Arial Black"/>
                <a:cs typeface="Arial Black"/>
              </a:rPr>
              <a:t>Methodology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6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1561" y="1489497"/>
            <a:ext cx="9159875" cy="3217545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following datasets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collected</a:t>
            </a:r>
            <a:r>
              <a:rPr sz="24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2400" dirty="0">
              <a:latin typeface="Carlito"/>
              <a:cs typeface="Carlito"/>
            </a:endParaRPr>
          </a:p>
          <a:p>
            <a:pPr marL="469900" lvl="1" indent="-228600">
              <a:lnSpc>
                <a:spcPct val="100000"/>
              </a:lnSpc>
              <a:spcBef>
                <a:spcPts val="844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worked with SpaceX launch data that is gathered from the SpaceX REST API.</a:t>
            </a:r>
            <a:endParaRPr sz="1600" dirty="0">
              <a:latin typeface="Arial"/>
              <a:cs typeface="Arial"/>
            </a:endParaRPr>
          </a:p>
          <a:p>
            <a:pPr marL="297180" marR="962660" lvl="1" indent="-56515">
              <a:lnSpc>
                <a:spcPct val="1719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This API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give us data about launches, including information about the rocket used, 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payload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delivered, launch specifications, landing specifications, and landing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outcome.</a:t>
            </a:r>
            <a:endParaRPr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Our goal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to use this data to predict whether SpaceX will attempt to land a rocket or</a:t>
            </a:r>
            <a:r>
              <a:rPr sz="16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not.</a:t>
            </a:r>
            <a:endParaRPr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430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The SpaceX REST API endpoints, or URL, starts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api.spacexdata.com/v4/.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1400" dirty="0">
              <a:latin typeface="Arial"/>
              <a:cs typeface="Arial"/>
            </a:endParaRPr>
          </a:p>
          <a:p>
            <a:pPr marL="469900" marR="5080" lvl="1" indent="-228600">
              <a:lnSpc>
                <a:spcPts val="1660"/>
              </a:lnSpc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Another popular data source for obtaining Falcon 9 Launch data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scraping Wikipedia using  BeautifulSoup.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1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1999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519" y="301243"/>
            <a:ext cx="4321047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</a:rPr>
              <a:t>Methodology</a:t>
            </a:r>
            <a:endParaRPr sz="4000" dirty="0"/>
          </a:p>
        </p:txBody>
      </p:sp>
      <p:grpSp>
        <p:nvGrpSpPr>
          <p:cNvPr id="7" name="object 7"/>
          <p:cNvGrpSpPr/>
          <p:nvPr/>
        </p:nvGrpSpPr>
        <p:grpSpPr>
          <a:xfrm>
            <a:off x="2348229" y="1490472"/>
            <a:ext cx="9671685" cy="4702175"/>
            <a:chOff x="2348229" y="1490472"/>
            <a:chExt cx="9671685" cy="4702175"/>
          </a:xfrm>
        </p:grpSpPr>
        <p:sp>
          <p:nvSpPr>
            <p:cNvPr id="8" name="object 8"/>
            <p:cNvSpPr/>
            <p:nvPr/>
          </p:nvSpPr>
          <p:spPr>
            <a:xfrm>
              <a:off x="9578339" y="1490472"/>
              <a:ext cx="2441448" cy="6233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32363" y="2298191"/>
              <a:ext cx="1487424" cy="1485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54579" y="5201412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19" h="984885">
                  <a:moveTo>
                    <a:pt x="726947" y="0"/>
                  </a:moveTo>
                  <a:lnTo>
                    <a:pt x="80771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1" y="984504"/>
                  </a:lnTo>
                  <a:lnTo>
                    <a:pt x="726947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19" y="903732"/>
                  </a:lnTo>
                  <a:lnTo>
                    <a:pt x="807719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4579" y="5201412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19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1" y="0"/>
                  </a:lnTo>
                  <a:lnTo>
                    <a:pt x="726947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19" y="80772"/>
                  </a:lnTo>
                  <a:lnTo>
                    <a:pt x="807719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7" y="984504"/>
                  </a:lnTo>
                  <a:lnTo>
                    <a:pt x="80771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11729" y="5233161"/>
            <a:ext cx="565150" cy="54419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215"/>
              </a:spcBef>
            </a:pP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Use  SpaceX 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REST</a:t>
            </a:r>
            <a:r>
              <a:rPr sz="12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endParaRPr sz="1200" dirty="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43072" y="5195061"/>
            <a:ext cx="2185670" cy="997585"/>
            <a:chOff x="3243072" y="5195061"/>
            <a:chExt cx="2185670" cy="997585"/>
          </a:xfrm>
        </p:grpSpPr>
        <p:sp>
          <p:nvSpPr>
            <p:cNvPr id="14" name="object 14"/>
            <p:cNvSpPr/>
            <p:nvPr/>
          </p:nvSpPr>
          <p:spPr>
            <a:xfrm>
              <a:off x="3243072" y="5593079"/>
              <a:ext cx="170687" cy="1996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85388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726948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2" y="984504"/>
                  </a:lnTo>
                  <a:lnTo>
                    <a:pt x="726948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20" y="903732"/>
                  </a:lnTo>
                  <a:lnTo>
                    <a:pt x="807720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5388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726948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20" y="80772"/>
                  </a:lnTo>
                  <a:lnTo>
                    <a:pt x="807720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8" y="984504"/>
                  </a:lnTo>
                  <a:lnTo>
                    <a:pt x="80772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73880" y="5593079"/>
              <a:ext cx="170687" cy="1996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14672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726948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2" y="984504"/>
                  </a:lnTo>
                  <a:lnTo>
                    <a:pt x="726948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19" y="903732"/>
                  </a:lnTo>
                  <a:lnTo>
                    <a:pt x="807719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14672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726948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19" y="80772"/>
                  </a:lnTo>
                  <a:lnTo>
                    <a:pt x="807719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8" y="984504"/>
                  </a:lnTo>
                  <a:lnTo>
                    <a:pt x="80772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90998" y="5236921"/>
            <a:ext cx="657860" cy="8794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rmali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z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e 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into  flat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such 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.csv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96514" y="4704715"/>
            <a:ext cx="1470025" cy="1411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0" dirty="0">
                <a:solidFill>
                  <a:srgbClr val="FFFFFF"/>
                </a:solidFill>
                <a:latin typeface="Arial Black"/>
                <a:cs typeface="Arial Black"/>
              </a:rPr>
              <a:t>SpaceX</a:t>
            </a:r>
            <a:r>
              <a:rPr sz="24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395" dirty="0">
                <a:solidFill>
                  <a:srgbClr val="FFFFFF"/>
                </a:solidFill>
                <a:latin typeface="Arial Black"/>
                <a:cs typeface="Arial Black"/>
              </a:rPr>
              <a:t>API</a:t>
            </a:r>
            <a:endParaRPr sz="2400" dirty="0">
              <a:latin typeface="Arial Black"/>
              <a:cs typeface="Arial Black"/>
            </a:endParaRPr>
          </a:p>
          <a:p>
            <a:pPr marL="115570" algn="ctr">
              <a:lnSpc>
                <a:spcPts val="1380"/>
              </a:lnSpc>
              <a:spcBef>
                <a:spcPts val="131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endParaRPr sz="1200" dirty="0">
              <a:latin typeface="Carlito"/>
              <a:cs typeface="Carlito"/>
            </a:endParaRPr>
          </a:p>
          <a:p>
            <a:pPr marL="570865" marR="443230" indent="-5080" algn="just">
              <a:lnSpc>
                <a:spcPts val="1320"/>
              </a:lnSpc>
              <a:spcBef>
                <a:spcPts val="85"/>
              </a:spcBef>
            </a:pPr>
            <a:r>
              <a:rPr sz="1200" spc="-1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tur</a:t>
            </a:r>
            <a:r>
              <a:rPr sz="1200" spc="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s 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200" spc="5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aceX 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endParaRPr sz="1200" dirty="0">
              <a:latin typeface="Carlito"/>
              <a:cs typeface="Carlito"/>
            </a:endParaRPr>
          </a:p>
          <a:p>
            <a:pPr marL="114935" algn="ctr">
              <a:lnSpc>
                <a:spcPts val="1295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.JSON</a:t>
            </a:r>
            <a:endParaRPr sz="1200" dirty="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51194" y="4649470"/>
            <a:ext cx="959485" cy="1238250"/>
            <a:chOff x="6251194" y="4649470"/>
            <a:chExt cx="959485" cy="1238250"/>
          </a:xfrm>
        </p:grpSpPr>
        <p:sp>
          <p:nvSpPr>
            <p:cNvPr id="23" name="object 23"/>
            <p:cNvSpPr/>
            <p:nvPr/>
          </p:nvSpPr>
          <p:spPr>
            <a:xfrm>
              <a:off x="6367272" y="5317236"/>
              <a:ext cx="640080" cy="563880"/>
            </a:xfrm>
            <a:custGeom>
              <a:avLst/>
              <a:gdLst/>
              <a:ahLst/>
              <a:cxnLst/>
              <a:rect l="l" t="t" r="r" b="b"/>
              <a:pathLst>
                <a:path w="640079" h="563879">
                  <a:moveTo>
                    <a:pt x="185166" y="0"/>
                  </a:moveTo>
                  <a:lnTo>
                    <a:pt x="0" y="0"/>
                  </a:lnTo>
                  <a:lnTo>
                    <a:pt x="0" y="515492"/>
                  </a:lnTo>
                  <a:lnTo>
                    <a:pt x="438276" y="515492"/>
                  </a:lnTo>
                  <a:lnTo>
                    <a:pt x="438276" y="563879"/>
                  </a:lnTo>
                  <a:lnTo>
                    <a:pt x="640079" y="422909"/>
                  </a:lnTo>
                  <a:lnTo>
                    <a:pt x="438276" y="281939"/>
                  </a:lnTo>
                  <a:lnTo>
                    <a:pt x="438276" y="330326"/>
                  </a:lnTo>
                  <a:lnTo>
                    <a:pt x="185166" y="330326"/>
                  </a:lnTo>
                  <a:lnTo>
                    <a:pt x="185166" y="0"/>
                  </a:lnTo>
                  <a:close/>
                </a:path>
              </a:pathLst>
            </a:custGeom>
            <a:solidFill>
              <a:srgbClr val="BBD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67272" y="5317236"/>
              <a:ext cx="640080" cy="563880"/>
            </a:xfrm>
            <a:custGeom>
              <a:avLst/>
              <a:gdLst/>
              <a:ahLst/>
              <a:cxnLst/>
              <a:rect l="l" t="t" r="r" b="b"/>
              <a:pathLst>
                <a:path w="640079" h="563879">
                  <a:moveTo>
                    <a:pt x="185166" y="0"/>
                  </a:moveTo>
                  <a:lnTo>
                    <a:pt x="185166" y="330326"/>
                  </a:lnTo>
                  <a:lnTo>
                    <a:pt x="438276" y="330326"/>
                  </a:lnTo>
                  <a:lnTo>
                    <a:pt x="438276" y="281939"/>
                  </a:lnTo>
                  <a:lnTo>
                    <a:pt x="640079" y="422909"/>
                  </a:lnTo>
                  <a:lnTo>
                    <a:pt x="438276" y="563879"/>
                  </a:lnTo>
                  <a:lnTo>
                    <a:pt x="438276" y="515492"/>
                  </a:lnTo>
                  <a:lnTo>
                    <a:pt x="0" y="515492"/>
                  </a:lnTo>
                  <a:lnTo>
                    <a:pt x="0" y="0"/>
                  </a:lnTo>
                  <a:lnTo>
                    <a:pt x="185166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57544" y="4655820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835913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49"/>
                  </a:lnTo>
                  <a:lnTo>
                    <a:pt x="8691" y="595431"/>
                  </a:lnTo>
                  <a:lnTo>
                    <a:pt x="32385" y="630554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835913" y="662939"/>
                  </a:lnTo>
                  <a:lnTo>
                    <a:pt x="878895" y="654248"/>
                  </a:lnTo>
                  <a:lnTo>
                    <a:pt x="914018" y="630554"/>
                  </a:lnTo>
                  <a:lnTo>
                    <a:pt x="937712" y="595431"/>
                  </a:lnTo>
                  <a:lnTo>
                    <a:pt x="946403" y="552449"/>
                  </a:lnTo>
                  <a:lnTo>
                    <a:pt x="946403" y="110489"/>
                  </a:lnTo>
                  <a:lnTo>
                    <a:pt x="937712" y="67508"/>
                  </a:lnTo>
                  <a:lnTo>
                    <a:pt x="914019" y="32384"/>
                  </a:lnTo>
                  <a:lnTo>
                    <a:pt x="878895" y="8691"/>
                  </a:lnTo>
                  <a:lnTo>
                    <a:pt x="83591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57544" y="4655820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835913" y="0"/>
                  </a:lnTo>
                  <a:lnTo>
                    <a:pt x="878895" y="8691"/>
                  </a:lnTo>
                  <a:lnTo>
                    <a:pt x="914019" y="32384"/>
                  </a:lnTo>
                  <a:lnTo>
                    <a:pt x="937712" y="67508"/>
                  </a:lnTo>
                  <a:lnTo>
                    <a:pt x="946403" y="110489"/>
                  </a:lnTo>
                  <a:lnTo>
                    <a:pt x="946403" y="552449"/>
                  </a:lnTo>
                  <a:lnTo>
                    <a:pt x="937712" y="595431"/>
                  </a:lnTo>
                  <a:lnTo>
                    <a:pt x="914018" y="630554"/>
                  </a:lnTo>
                  <a:lnTo>
                    <a:pt x="878895" y="654248"/>
                  </a:lnTo>
                  <a:lnTo>
                    <a:pt x="835913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4"/>
                  </a:lnTo>
                  <a:lnTo>
                    <a:pt x="8691" y="595431"/>
                  </a:lnTo>
                  <a:lnTo>
                    <a:pt x="0" y="552449"/>
                  </a:lnTo>
                  <a:lnTo>
                    <a:pt x="0" y="110489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31077" y="4744288"/>
            <a:ext cx="800100" cy="45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ts val="1155"/>
              </a:lnSpc>
              <a:spcBef>
                <a:spcPts val="95"/>
              </a:spcBef>
            </a:pP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Get</a:t>
            </a:r>
            <a:r>
              <a:rPr sz="1000" spc="-7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HTML</a:t>
            </a:r>
            <a:endParaRPr sz="1000">
              <a:latin typeface="Carlito"/>
              <a:cs typeface="Carlito"/>
            </a:endParaRPr>
          </a:p>
          <a:p>
            <a:pPr marL="12700" marR="5080" algn="ctr">
              <a:lnSpc>
                <a:spcPts val="1090"/>
              </a:lnSpc>
              <a:spcBef>
                <a:spcPts val="85"/>
              </a:spcBef>
            </a:pP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Response</a:t>
            </a:r>
            <a:r>
              <a:rPr sz="10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from  Wikipedia</a:t>
            </a:r>
            <a:endParaRPr sz="10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036054" y="5393182"/>
            <a:ext cx="959485" cy="1238250"/>
            <a:chOff x="7036054" y="5393182"/>
            <a:chExt cx="959485" cy="1238250"/>
          </a:xfrm>
        </p:grpSpPr>
        <p:sp>
          <p:nvSpPr>
            <p:cNvPr id="29" name="object 29"/>
            <p:cNvSpPr/>
            <p:nvPr/>
          </p:nvSpPr>
          <p:spPr>
            <a:xfrm>
              <a:off x="7152132" y="6062472"/>
              <a:ext cx="640080" cy="562610"/>
            </a:xfrm>
            <a:custGeom>
              <a:avLst/>
              <a:gdLst/>
              <a:ahLst/>
              <a:cxnLst/>
              <a:rect l="l" t="t" r="r" b="b"/>
              <a:pathLst>
                <a:path w="640079" h="562609">
                  <a:moveTo>
                    <a:pt x="184658" y="0"/>
                  </a:moveTo>
                  <a:lnTo>
                    <a:pt x="0" y="0"/>
                  </a:lnTo>
                  <a:lnTo>
                    <a:pt x="0" y="514108"/>
                  </a:lnTo>
                  <a:lnTo>
                    <a:pt x="438912" y="514108"/>
                  </a:lnTo>
                  <a:lnTo>
                    <a:pt x="438912" y="562355"/>
                  </a:lnTo>
                  <a:lnTo>
                    <a:pt x="640079" y="421766"/>
                  </a:lnTo>
                  <a:lnTo>
                    <a:pt x="438912" y="281177"/>
                  </a:lnTo>
                  <a:lnTo>
                    <a:pt x="438912" y="329425"/>
                  </a:lnTo>
                  <a:lnTo>
                    <a:pt x="184658" y="329425"/>
                  </a:lnTo>
                  <a:lnTo>
                    <a:pt x="184658" y="0"/>
                  </a:lnTo>
                  <a:close/>
                </a:path>
              </a:pathLst>
            </a:custGeom>
            <a:solidFill>
              <a:srgbClr val="FF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52132" y="6062472"/>
              <a:ext cx="640080" cy="562610"/>
            </a:xfrm>
            <a:custGeom>
              <a:avLst/>
              <a:gdLst/>
              <a:ahLst/>
              <a:cxnLst/>
              <a:rect l="l" t="t" r="r" b="b"/>
              <a:pathLst>
                <a:path w="640079" h="562609">
                  <a:moveTo>
                    <a:pt x="184658" y="0"/>
                  </a:moveTo>
                  <a:lnTo>
                    <a:pt x="184658" y="329425"/>
                  </a:lnTo>
                  <a:lnTo>
                    <a:pt x="438912" y="329425"/>
                  </a:lnTo>
                  <a:lnTo>
                    <a:pt x="438912" y="281177"/>
                  </a:lnTo>
                  <a:lnTo>
                    <a:pt x="640079" y="421766"/>
                  </a:lnTo>
                  <a:lnTo>
                    <a:pt x="438912" y="562355"/>
                  </a:lnTo>
                  <a:lnTo>
                    <a:pt x="438912" y="514108"/>
                  </a:lnTo>
                  <a:lnTo>
                    <a:pt x="0" y="514108"/>
                  </a:lnTo>
                  <a:lnTo>
                    <a:pt x="0" y="0"/>
                  </a:lnTo>
                  <a:lnTo>
                    <a:pt x="184658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42404" y="5399532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835914" y="0"/>
                  </a:moveTo>
                  <a:lnTo>
                    <a:pt x="110490" y="0"/>
                  </a:lnTo>
                  <a:lnTo>
                    <a:pt x="67508" y="8691"/>
                  </a:lnTo>
                  <a:lnTo>
                    <a:pt x="32385" y="32385"/>
                  </a:lnTo>
                  <a:lnTo>
                    <a:pt x="8691" y="67508"/>
                  </a:lnTo>
                  <a:lnTo>
                    <a:pt x="0" y="110490"/>
                  </a:lnTo>
                  <a:lnTo>
                    <a:pt x="0" y="552424"/>
                  </a:lnTo>
                  <a:lnTo>
                    <a:pt x="8691" y="595442"/>
                  </a:lnTo>
                  <a:lnTo>
                    <a:pt x="32384" y="630570"/>
                  </a:lnTo>
                  <a:lnTo>
                    <a:pt x="67508" y="654255"/>
                  </a:lnTo>
                  <a:lnTo>
                    <a:pt x="110490" y="662940"/>
                  </a:lnTo>
                  <a:lnTo>
                    <a:pt x="835914" y="662940"/>
                  </a:lnTo>
                  <a:lnTo>
                    <a:pt x="878895" y="654255"/>
                  </a:lnTo>
                  <a:lnTo>
                    <a:pt x="914018" y="630570"/>
                  </a:lnTo>
                  <a:lnTo>
                    <a:pt x="937712" y="595442"/>
                  </a:lnTo>
                  <a:lnTo>
                    <a:pt x="946403" y="552424"/>
                  </a:lnTo>
                  <a:lnTo>
                    <a:pt x="946403" y="110490"/>
                  </a:lnTo>
                  <a:lnTo>
                    <a:pt x="937712" y="67508"/>
                  </a:lnTo>
                  <a:lnTo>
                    <a:pt x="914019" y="32385"/>
                  </a:lnTo>
                  <a:lnTo>
                    <a:pt x="878895" y="8691"/>
                  </a:lnTo>
                  <a:lnTo>
                    <a:pt x="83591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42404" y="5399532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0" y="110490"/>
                  </a:moveTo>
                  <a:lnTo>
                    <a:pt x="8691" y="67508"/>
                  </a:lnTo>
                  <a:lnTo>
                    <a:pt x="32385" y="32385"/>
                  </a:lnTo>
                  <a:lnTo>
                    <a:pt x="67508" y="8691"/>
                  </a:lnTo>
                  <a:lnTo>
                    <a:pt x="110490" y="0"/>
                  </a:lnTo>
                  <a:lnTo>
                    <a:pt x="835914" y="0"/>
                  </a:lnTo>
                  <a:lnTo>
                    <a:pt x="878895" y="8691"/>
                  </a:lnTo>
                  <a:lnTo>
                    <a:pt x="914019" y="32385"/>
                  </a:lnTo>
                  <a:lnTo>
                    <a:pt x="937712" y="67508"/>
                  </a:lnTo>
                  <a:lnTo>
                    <a:pt x="946403" y="110490"/>
                  </a:lnTo>
                  <a:lnTo>
                    <a:pt x="946403" y="552424"/>
                  </a:lnTo>
                  <a:lnTo>
                    <a:pt x="937712" y="595442"/>
                  </a:lnTo>
                  <a:lnTo>
                    <a:pt x="914018" y="630570"/>
                  </a:lnTo>
                  <a:lnTo>
                    <a:pt x="878895" y="654255"/>
                  </a:lnTo>
                  <a:lnTo>
                    <a:pt x="835914" y="662940"/>
                  </a:lnTo>
                  <a:lnTo>
                    <a:pt x="110490" y="662940"/>
                  </a:lnTo>
                  <a:lnTo>
                    <a:pt x="67508" y="654255"/>
                  </a:lnTo>
                  <a:lnTo>
                    <a:pt x="32384" y="630570"/>
                  </a:lnTo>
                  <a:lnTo>
                    <a:pt x="8691" y="595442"/>
                  </a:lnTo>
                  <a:lnTo>
                    <a:pt x="0" y="552424"/>
                  </a:lnTo>
                  <a:lnTo>
                    <a:pt x="0" y="11049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122414" y="5489549"/>
            <a:ext cx="78867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254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Extract data  using</a:t>
            </a:r>
            <a:r>
              <a:rPr sz="1000" spc="-6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beautiful  soup</a:t>
            </a:r>
            <a:endParaRPr sz="10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820914" y="6138417"/>
            <a:ext cx="959485" cy="675640"/>
            <a:chOff x="7820914" y="6138417"/>
            <a:chExt cx="959485" cy="675640"/>
          </a:xfrm>
        </p:grpSpPr>
        <p:sp>
          <p:nvSpPr>
            <p:cNvPr id="35" name="object 35"/>
            <p:cNvSpPr/>
            <p:nvPr/>
          </p:nvSpPr>
          <p:spPr>
            <a:xfrm>
              <a:off x="7827264" y="6144767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40">
                  <a:moveTo>
                    <a:pt x="835913" y="0"/>
                  </a:moveTo>
                  <a:lnTo>
                    <a:pt x="110489" y="0"/>
                  </a:lnTo>
                  <a:lnTo>
                    <a:pt x="67508" y="8684"/>
                  </a:lnTo>
                  <a:lnTo>
                    <a:pt x="32385" y="32369"/>
                  </a:lnTo>
                  <a:lnTo>
                    <a:pt x="8691" y="67497"/>
                  </a:lnTo>
                  <a:lnTo>
                    <a:pt x="0" y="110515"/>
                  </a:lnTo>
                  <a:lnTo>
                    <a:pt x="0" y="552424"/>
                  </a:lnTo>
                  <a:lnTo>
                    <a:pt x="8691" y="595442"/>
                  </a:lnTo>
                  <a:lnTo>
                    <a:pt x="32384" y="630570"/>
                  </a:lnTo>
                  <a:lnTo>
                    <a:pt x="67508" y="654255"/>
                  </a:lnTo>
                  <a:lnTo>
                    <a:pt x="110489" y="662939"/>
                  </a:lnTo>
                  <a:lnTo>
                    <a:pt x="835913" y="662939"/>
                  </a:lnTo>
                  <a:lnTo>
                    <a:pt x="878895" y="654255"/>
                  </a:lnTo>
                  <a:lnTo>
                    <a:pt x="914018" y="630570"/>
                  </a:lnTo>
                  <a:lnTo>
                    <a:pt x="937712" y="595442"/>
                  </a:lnTo>
                  <a:lnTo>
                    <a:pt x="946403" y="552424"/>
                  </a:lnTo>
                  <a:lnTo>
                    <a:pt x="946403" y="110515"/>
                  </a:lnTo>
                  <a:lnTo>
                    <a:pt x="937712" y="67497"/>
                  </a:lnTo>
                  <a:lnTo>
                    <a:pt x="914019" y="32369"/>
                  </a:lnTo>
                  <a:lnTo>
                    <a:pt x="878895" y="8684"/>
                  </a:lnTo>
                  <a:lnTo>
                    <a:pt x="8359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27264" y="6144767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40">
                  <a:moveTo>
                    <a:pt x="0" y="110515"/>
                  </a:moveTo>
                  <a:lnTo>
                    <a:pt x="8691" y="67497"/>
                  </a:lnTo>
                  <a:lnTo>
                    <a:pt x="32385" y="32369"/>
                  </a:lnTo>
                  <a:lnTo>
                    <a:pt x="67508" y="8684"/>
                  </a:lnTo>
                  <a:lnTo>
                    <a:pt x="110489" y="0"/>
                  </a:lnTo>
                  <a:lnTo>
                    <a:pt x="835913" y="0"/>
                  </a:lnTo>
                  <a:lnTo>
                    <a:pt x="878895" y="8684"/>
                  </a:lnTo>
                  <a:lnTo>
                    <a:pt x="914019" y="32369"/>
                  </a:lnTo>
                  <a:lnTo>
                    <a:pt x="937712" y="67497"/>
                  </a:lnTo>
                  <a:lnTo>
                    <a:pt x="946403" y="110515"/>
                  </a:lnTo>
                  <a:lnTo>
                    <a:pt x="946403" y="552424"/>
                  </a:lnTo>
                  <a:lnTo>
                    <a:pt x="937712" y="595442"/>
                  </a:lnTo>
                  <a:lnTo>
                    <a:pt x="914018" y="630570"/>
                  </a:lnTo>
                  <a:lnTo>
                    <a:pt x="878895" y="654255"/>
                  </a:lnTo>
                  <a:lnTo>
                    <a:pt x="835913" y="662939"/>
                  </a:lnTo>
                  <a:lnTo>
                    <a:pt x="110489" y="662939"/>
                  </a:lnTo>
                  <a:lnTo>
                    <a:pt x="67508" y="654255"/>
                  </a:lnTo>
                  <a:lnTo>
                    <a:pt x="32384" y="630570"/>
                  </a:lnTo>
                  <a:lnTo>
                    <a:pt x="8691" y="595442"/>
                  </a:lnTo>
                  <a:lnTo>
                    <a:pt x="0" y="552424"/>
                  </a:lnTo>
                  <a:lnTo>
                    <a:pt x="0" y="11051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895335" y="6234176"/>
            <a:ext cx="812165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Normalize</a:t>
            </a:r>
            <a:r>
              <a:rPr sz="1000" spc="-5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data  into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flat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data  file such </a:t>
            </a: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as</a:t>
            </a:r>
            <a:r>
              <a:rPr sz="1000" spc="-5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.csv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34198" y="4742815"/>
            <a:ext cx="197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30" dirty="0">
                <a:solidFill>
                  <a:srgbClr val="FFFFFF"/>
                </a:solidFill>
                <a:latin typeface="Arial Black"/>
                <a:cs typeface="Arial Black"/>
              </a:rPr>
              <a:t>Web</a:t>
            </a:r>
            <a:r>
              <a:rPr sz="24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355" dirty="0">
                <a:solidFill>
                  <a:srgbClr val="FFFFFF"/>
                </a:solidFill>
                <a:latin typeface="Arial Black"/>
                <a:cs typeface="Arial Black"/>
              </a:rPr>
              <a:t>Scrapping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31" y="132587"/>
            <a:ext cx="4593590" cy="6725920"/>
          </a:xfrm>
          <a:custGeom>
            <a:avLst/>
            <a:gdLst/>
            <a:ahLst/>
            <a:cxnLst/>
            <a:rect l="l" t="t" r="r" b="b"/>
            <a:pathLst>
              <a:path w="4593590" h="6725920">
                <a:moveTo>
                  <a:pt x="4593336" y="0"/>
                </a:moveTo>
                <a:lnTo>
                  <a:pt x="0" y="0"/>
                </a:lnTo>
                <a:lnTo>
                  <a:pt x="0" y="6725411"/>
                </a:lnTo>
                <a:lnTo>
                  <a:pt x="4593336" y="6725411"/>
                </a:lnTo>
                <a:lnTo>
                  <a:pt x="459333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768" y="1061669"/>
            <a:ext cx="2864485" cy="14369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sz="3200" spc="-475" dirty="0">
                <a:solidFill>
                  <a:srgbClr val="FFFFFF"/>
                </a:solidFill>
                <a:latin typeface="Lucida Console" pitchFamily="49" charset="0"/>
                <a:cs typeface="Arial Black"/>
              </a:rPr>
              <a:t>Data collection</a:t>
            </a:r>
            <a:r>
              <a:rPr sz="3200" spc="-575" dirty="0">
                <a:solidFill>
                  <a:srgbClr val="FFFFFF"/>
                </a:solidFill>
                <a:latin typeface="Lucida Console" pitchFamily="49" charset="0"/>
                <a:cs typeface="Arial Black"/>
              </a:rPr>
              <a:t> </a:t>
            </a:r>
            <a:r>
              <a:rPr sz="3200" dirty="0">
                <a:solidFill>
                  <a:srgbClr val="FFFFFF"/>
                </a:solidFill>
                <a:latin typeface="Lucida Console" pitchFamily="49" charset="0"/>
                <a:cs typeface="Arial Black"/>
              </a:rPr>
              <a:t>–</a:t>
            </a:r>
            <a:endParaRPr sz="3200" dirty="0">
              <a:latin typeface="Lucida Console" pitchFamily="49" charset="0"/>
              <a:cs typeface="Arial Black"/>
            </a:endParaRPr>
          </a:p>
          <a:p>
            <a:pPr marL="12700">
              <a:lnSpc>
                <a:spcPts val="3650"/>
              </a:lnSpc>
            </a:pPr>
            <a:r>
              <a:rPr sz="3200" spc="-590" dirty="0">
                <a:solidFill>
                  <a:srgbClr val="FFFFFF"/>
                </a:solidFill>
                <a:latin typeface="Lucida Console" pitchFamily="49" charset="0"/>
                <a:cs typeface="Arial Black"/>
              </a:rPr>
              <a:t>SpaceX</a:t>
            </a:r>
            <a:r>
              <a:rPr sz="3200" spc="-225" dirty="0">
                <a:solidFill>
                  <a:srgbClr val="FFFFFF"/>
                </a:solidFill>
                <a:latin typeface="Lucida Console" pitchFamily="49" charset="0"/>
                <a:cs typeface="Arial Black"/>
              </a:rPr>
              <a:t> </a:t>
            </a:r>
            <a:r>
              <a:rPr sz="3200" spc="-520" dirty="0">
                <a:solidFill>
                  <a:srgbClr val="FFFFFF"/>
                </a:solidFill>
                <a:latin typeface="Lucida Console" pitchFamily="49" charset="0"/>
                <a:cs typeface="Arial Black"/>
              </a:rPr>
              <a:t>API</a:t>
            </a:r>
            <a:endParaRPr sz="3200" dirty="0">
              <a:latin typeface="Lucida Console" pitchFamily="49" charset="0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58028" y="2545461"/>
            <a:ext cx="3482340" cy="601980"/>
            <a:chOff x="5558028" y="2375916"/>
            <a:chExt cx="3482340" cy="601980"/>
          </a:xfrm>
        </p:grpSpPr>
        <p:sp>
          <p:nvSpPr>
            <p:cNvPr id="5" name="object 5"/>
            <p:cNvSpPr/>
            <p:nvPr/>
          </p:nvSpPr>
          <p:spPr>
            <a:xfrm>
              <a:off x="5558028" y="2375916"/>
              <a:ext cx="16078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73468" y="2388108"/>
              <a:ext cx="1866900" cy="2819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670295" y="618476"/>
            <a:ext cx="5629910" cy="5259070"/>
            <a:chOff x="5530596" y="553880"/>
            <a:chExt cx="5629910" cy="5259070"/>
          </a:xfrm>
        </p:grpSpPr>
        <p:sp>
          <p:nvSpPr>
            <p:cNvPr id="8" name="object 8"/>
            <p:cNvSpPr/>
            <p:nvPr/>
          </p:nvSpPr>
          <p:spPr>
            <a:xfrm>
              <a:off x="7296548" y="3109751"/>
              <a:ext cx="3863703" cy="24235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77100" y="5477255"/>
              <a:ext cx="3299459" cy="335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30596" y="553880"/>
              <a:ext cx="4983480" cy="5073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56276" y="6111240"/>
            <a:ext cx="4739640" cy="663575"/>
            <a:chOff x="5256276" y="6111240"/>
            <a:chExt cx="4739640" cy="663575"/>
          </a:xfrm>
        </p:grpSpPr>
        <p:sp>
          <p:nvSpPr>
            <p:cNvPr id="12" name="object 12"/>
            <p:cNvSpPr/>
            <p:nvPr/>
          </p:nvSpPr>
          <p:spPr>
            <a:xfrm>
              <a:off x="5264893" y="6431368"/>
              <a:ext cx="4731022" cy="3429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56276" y="6111240"/>
              <a:ext cx="4206239" cy="3352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336038" y="4894834"/>
            <a:ext cx="582930" cy="378460"/>
            <a:chOff x="2336038" y="4894834"/>
            <a:chExt cx="582930" cy="378460"/>
          </a:xfrm>
        </p:grpSpPr>
        <p:sp>
          <p:nvSpPr>
            <p:cNvPr id="15" name="object 15"/>
            <p:cNvSpPr/>
            <p:nvPr/>
          </p:nvSpPr>
          <p:spPr>
            <a:xfrm>
              <a:off x="2342388" y="4901184"/>
              <a:ext cx="570230" cy="365760"/>
            </a:xfrm>
            <a:custGeom>
              <a:avLst/>
              <a:gdLst/>
              <a:ahLst/>
              <a:cxnLst/>
              <a:rect l="l" t="t" r="r" b="b"/>
              <a:pathLst>
                <a:path w="570230" h="365760">
                  <a:moveTo>
                    <a:pt x="427481" y="0"/>
                  </a:moveTo>
                  <a:lnTo>
                    <a:pt x="142494" y="0"/>
                  </a:lnTo>
                  <a:lnTo>
                    <a:pt x="142494" y="182880"/>
                  </a:lnTo>
                  <a:lnTo>
                    <a:pt x="0" y="182880"/>
                  </a:lnTo>
                  <a:lnTo>
                    <a:pt x="284988" y="365760"/>
                  </a:lnTo>
                  <a:lnTo>
                    <a:pt x="569976" y="182880"/>
                  </a:lnTo>
                  <a:lnTo>
                    <a:pt x="427481" y="182880"/>
                  </a:lnTo>
                  <a:lnTo>
                    <a:pt x="427481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42388" y="4901184"/>
              <a:ext cx="570230" cy="365760"/>
            </a:xfrm>
            <a:custGeom>
              <a:avLst/>
              <a:gdLst/>
              <a:ahLst/>
              <a:cxnLst/>
              <a:rect l="l" t="t" r="r" b="b"/>
              <a:pathLst>
                <a:path w="570230" h="365760">
                  <a:moveTo>
                    <a:pt x="0" y="182880"/>
                  </a:moveTo>
                  <a:lnTo>
                    <a:pt x="142494" y="182880"/>
                  </a:lnTo>
                  <a:lnTo>
                    <a:pt x="142494" y="0"/>
                  </a:lnTo>
                  <a:lnTo>
                    <a:pt x="427481" y="0"/>
                  </a:lnTo>
                  <a:lnTo>
                    <a:pt x="427481" y="182880"/>
                  </a:lnTo>
                  <a:lnTo>
                    <a:pt x="569976" y="182880"/>
                  </a:lnTo>
                  <a:lnTo>
                    <a:pt x="284988" y="365760"/>
                  </a:lnTo>
                  <a:lnTo>
                    <a:pt x="0" y="18288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46531" y="5267705"/>
            <a:ext cx="4593590" cy="268663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9435" marR="5080" indent="-547370">
              <a:lnSpc>
                <a:spcPts val="1750"/>
              </a:lnSpc>
              <a:spcBef>
                <a:spcPts val="29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Normalize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into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flat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.csv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8484" y="2272173"/>
            <a:ext cx="3199250" cy="2560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08047" y="3771646"/>
            <a:ext cx="65405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API returns  SpaceX</a:t>
            </a:r>
            <a:r>
              <a:rPr sz="1000" spc="-6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data  in</a:t>
            </a:r>
            <a:r>
              <a:rPr sz="1000" spc="-2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.JSON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8680" y="2988691"/>
            <a:ext cx="61595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Use</a:t>
            </a:r>
            <a:r>
              <a:rPr sz="1000" spc="-6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SpaceX  REST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API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87573" y="2670810"/>
            <a:ext cx="702945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Filter DF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for  Falcon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9</a:t>
            </a:r>
            <a:r>
              <a:rPr sz="1000" spc="-4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only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ts val="1075"/>
              </a:lnSpc>
            </a:pP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/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Clean</a:t>
            </a:r>
            <a:r>
              <a:rPr sz="1000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Data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03708" y="1604929"/>
            <a:ext cx="4698047" cy="4945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84316" y="150114"/>
            <a:ext cx="279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1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.Getting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Response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from</a:t>
            </a:r>
            <a:r>
              <a:rPr sz="1800" b="1" spc="-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API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84316" y="1076071"/>
            <a:ext cx="3515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2.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Converting Response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.json</a:t>
            </a:r>
            <a:r>
              <a:rPr sz="1800" b="1" spc="-1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file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09971" y="1991105"/>
            <a:ext cx="3757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3. Apply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custom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functions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clean</a:t>
            </a:r>
            <a:r>
              <a:rPr sz="1800" b="1" spc="-1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6475" y="2711577"/>
            <a:ext cx="397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4.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Assign list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dictionary then</a:t>
            </a:r>
            <a:r>
              <a:rPr sz="1800" b="1" spc="-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dataframe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96027" y="5779109"/>
            <a:ext cx="4380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5.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Filter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dataframe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and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export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 flat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file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(.csv)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49926" y="684022"/>
            <a:ext cx="6823709" cy="5452110"/>
            <a:chOff x="5249926" y="684022"/>
            <a:chExt cx="6823709" cy="5452110"/>
          </a:xfrm>
        </p:grpSpPr>
        <p:sp>
          <p:nvSpPr>
            <p:cNvPr id="29" name="object 29"/>
            <p:cNvSpPr/>
            <p:nvPr/>
          </p:nvSpPr>
          <p:spPr>
            <a:xfrm>
              <a:off x="10539984" y="690372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207518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391" y="20065"/>
                  </a:lnTo>
                  <a:lnTo>
                    <a:pt x="252083" y="27267"/>
                  </a:lnTo>
                  <a:lnTo>
                    <a:pt x="290887" y="47319"/>
                  </a:lnTo>
                  <a:lnTo>
                    <a:pt x="321480" y="77892"/>
                  </a:lnTo>
                  <a:lnTo>
                    <a:pt x="341539" y="116659"/>
                  </a:lnTo>
                  <a:lnTo>
                    <a:pt x="348742" y="161289"/>
                  </a:lnTo>
                  <a:lnTo>
                    <a:pt x="348742" y="750188"/>
                  </a:lnTo>
                  <a:lnTo>
                    <a:pt x="341540" y="794819"/>
                  </a:lnTo>
                  <a:lnTo>
                    <a:pt x="321488" y="833586"/>
                  </a:lnTo>
                  <a:lnTo>
                    <a:pt x="290915" y="864159"/>
                  </a:lnTo>
                  <a:lnTo>
                    <a:pt x="252148" y="884211"/>
                  </a:lnTo>
                  <a:lnTo>
                    <a:pt x="207518" y="891413"/>
                  </a:lnTo>
                  <a:lnTo>
                    <a:pt x="104013" y="891413"/>
                  </a:lnTo>
                  <a:lnTo>
                    <a:pt x="104013" y="809243"/>
                  </a:lnTo>
                  <a:lnTo>
                    <a:pt x="0" y="901445"/>
                  </a:lnTo>
                  <a:lnTo>
                    <a:pt x="104013" y="993648"/>
                  </a:lnTo>
                  <a:lnTo>
                    <a:pt x="104013" y="911478"/>
                  </a:lnTo>
                  <a:lnTo>
                    <a:pt x="207518" y="911478"/>
                  </a:lnTo>
                  <a:lnTo>
                    <a:pt x="250377" y="905714"/>
                  </a:lnTo>
                  <a:lnTo>
                    <a:pt x="288901" y="889446"/>
                  </a:lnTo>
                  <a:lnTo>
                    <a:pt x="321548" y="864219"/>
                  </a:lnTo>
                  <a:lnTo>
                    <a:pt x="346775" y="831572"/>
                  </a:lnTo>
                  <a:lnTo>
                    <a:pt x="363043" y="793048"/>
                  </a:lnTo>
                  <a:lnTo>
                    <a:pt x="368808" y="750188"/>
                  </a:lnTo>
                  <a:lnTo>
                    <a:pt x="368808" y="161289"/>
                  </a:lnTo>
                  <a:lnTo>
                    <a:pt x="363043" y="118430"/>
                  </a:lnTo>
                  <a:lnTo>
                    <a:pt x="346775" y="79906"/>
                  </a:lnTo>
                  <a:lnTo>
                    <a:pt x="321548" y="47259"/>
                  </a:lnTo>
                  <a:lnTo>
                    <a:pt x="288901" y="22032"/>
                  </a:lnTo>
                  <a:lnTo>
                    <a:pt x="250377" y="5764"/>
                  </a:lnTo>
                  <a:lnTo>
                    <a:pt x="2075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39984" y="690372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0" y="0"/>
                  </a:moveTo>
                  <a:lnTo>
                    <a:pt x="207518" y="0"/>
                  </a:lnTo>
                  <a:lnTo>
                    <a:pt x="250377" y="5764"/>
                  </a:lnTo>
                  <a:lnTo>
                    <a:pt x="288901" y="22032"/>
                  </a:lnTo>
                  <a:lnTo>
                    <a:pt x="321548" y="47259"/>
                  </a:lnTo>
                  <a:lnTo>
                    <a:pt x="346775" y="79906"/>
                  </a:lnTo>
                  <a:lnTo>
                    <a:pt x="363043" y="118430"/>
                  </a:lnTo>
                  <a:lnTo>
                    <a:pt x="368808" y="161289"/>
                  </a:lnTo>
                  <a:lnTo>
                    <a:pt x="368808" y="750188"/>
                  </a:lnTo>
                  <a:lnTo>
                    <a:pt x="363043" y="793048"/>
                  </a:lnTo>
                  <a:lnTo>
                    <a:pt x="346775" y="831572"/>
                  </a:lnTo>
                  <a:lnTo>
                    <a:pt x="321548" y="864219"/>
                  </a:lnTo>
                  <a:lnTo>
                    <a:pt x="288901" y="889446"/>
                  </a:lnTo>
                  <a:lnTo>
                    <a:pt x="250377" y="905714"/>
                  </a:lnTo>
                  <a:lnTo>
                    <a:pt x="207518" y="911478"/>
                  </a:lnTo>
                  <a:lnTo>
                    <a:pt x="104013" y="911478"/>
                  </a:lnTo>
                  <a:lnTo>
                    <a:pt x="104013" y="993648"/>
                  </a:lnTo>
                  <a:lnTo>
                    <a:pt x="0" y="901445"/>
                  </a:lnTo>
                  <a:lnTo>
                    <a:pt x="104013" y="809243"/>
                  </a:lnTo>
                  <a:lnTo>
                    <a:pt x="104013" y="891413"/>
                  </a:lnTo>
                  <a:lnTo>
                    <a:pt x="207518" y="891413"/>
                  </a:lnTo>
                  <a:lnTo>
                    <a:pt x="252148" y="884211"/>
                  </a:lnTo>
                  <a:lnTo>
                    <a:pt x="290915" y="864159"/>
                  </a:lnTo>
                  <a:lnTo>
                    <a:pt x="321488" y="833586"/>
                  </a:lnTo>
                  <a:lnTo>
                    <a:pt x="341540" y="794819"/>
                  </a:lnTo>
                  <a:lnTo>
                    <a:pt x="348742" y="750188"/>
                  </a:lnTo>
                  <a:lnTo>
                    <a:pt x="348742" y="161289"/>
                  </a:lnTo>
                  <a:lnTo>
                    <a:pt x="341539" y="116659"/>
                  </a:lnTo>
                  <a:lnTo>
                    <a:pt x="321480" y="77892"/>
                  </a:lnTo>
                  <a:lnTo>
                    <a:pt x="290887" y="47319"/>
                  </a:lnTo>
                  <a:lnTo>
                    <a:pt x="252083" y="27267"/>
                  </a:lnTo>
                  <a:lnTo>
                    <a:pt x="207391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56276" y="1589532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363" y="0"/>
                  </a:moveTo>
                  <a:lnTo>
                    <a:pt x="122682" y="0"/>
                  </a:lnTo>
                  <a:lnTo>
                    <a:pt x="74902" y="9632"/>
                  </a:lnTo>
                  <a:lnTo>
                    <a:pt x="35909" y="35909"/>
                  </a:lnTo>
                  <a:lnTo>
                    <a:pt x="9632" y="74902"/>
                  </a:lnTo>
                  <a:lnTo>
                    <a:pt x="0" y="122681"/>
                  </a:lnTo>
                  <a:lnTo>
                    <a:pt x="0" y="926083"/>
                  </a:lnTo>
                  <a:lnTo>
                    <a:pt x="9632" y="973810"/>
                  </a:lnTo>
                  <a:lnTo>
                    <a:pt x="35909" y="1012809"/>
                  </a:lnTo>
                  <a:lnTo>
                    <a:pt x="74902" y="1039115"/>
                  </a:lnTo>
                  <a:lnTo>
                    <a:pt x="122682" y="1048765"/>
                  </a:lnTo>
                  <a:lnTo>
                    <a:pt x="176149" y="1048765"/>
                  </a:lnTo>
                  <a:lnTo>
                    <a:pt x="176149" y="1103376"/>
                  </a:lnTo>
                  <a:lnTo>
                    <a:pt x="245363" y="1042034"/>
                  </a:lnTo>
                  <a:lnTo>
                    <a:pt x="176149" y="980693"/>
                  </a:lnTo>
                  <a:lnTo>
                    <a:pt x="176149" y="1035303"/>
                  </a:lnTo>
                  <a:lnTo>
                    <a:pt x="122682" y="1035303"/>
                  </a:lnTo>
                  <a:lnTo>
                    <a:pt x="80146" y="1026721"/>
                  </a:lnTo>
                  <a:lnTo>
                    <a:pt x="45386" y="1003315"/>
                  </a:lnTo>
                  <a:lnTo>
                    <a:pt x="21937" y="968599"/>
                  </a:lnTo>
                  <a:lnTo>
                    <a:pt x="13335" y="926083"/>
                  </a:lnTo>
                  <a:lnTo>
                    <a:pt x="13335" y="122681"/>
                  </a:lnTo>
                  <a:lnTo>
                    <a:pt x="21937" y="80146"/>
                  </a:lnTo>
                  <a:lnTo>
                    <a:pt x="45386" y="45386"/>
                  </a:lnTo>
                  <a:lnTo>
                    <a:pt x="80146" y="21937"/>
                  </a:lnTo>
                  <a:lnTo>
                    <a:pt x="122682" y="13334"/>
                  </a:lnTo>
                  <a:lnTo>
                    <a:pt x="245363" y="13334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56276" y="1589532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363" y="0"/>
                  </a:moveTo>
                  <a:lnTo>
                    <a:pt x="122682" y="0"/>
                  </a:lnTo>
                  <a:lnTo>
                    <a:pt x="74902" y="9632"/>
                  </a:lnTo>
                  <a:lnTo>
                    <a:pt x="35909" y="35909"/>
                  </a:lnTo>
                  <a:lnTo>
                    <a:pt x="9632" y="74902"/>
                  </a:lnTo>
                  <a:lnTo>
                    <a:pt x="0" y="122681"/>
                  </a:lnTo>
                  <a:lnTo>
                    <a:pt x="0" y="926083"/>
                  </a:lnTo>
                  <a:lnTo>
                    <a:pt x="9632" y="973810"/>
                  </a:lnTo>
                  <a:lnTo>
                    <a:pt x="35909" y="1012809"/>
                  </a:lnTo>
                  <a:lnTo>
                    <a:pt x="74902" y="1039115"/>
                  </a:lnTo>
                  <a:lnTo>
                    <a:pt x="122682" y="1048765"/>
                  </a:lnTo>
                  <a:lnTo>
                    <a:pt x="176149" y="1048765"/>
                  </a:lnTo>
                  <a:lnTo>
                    <a:pt x="176149" y="1103376"/>
                  </a:lnTo>
                  <a:lnTo>
                    <a:pt x="245363" y="1042034"/>
                  </a:lnTo>
                  <a:lnTo>
                    <a:pt x="176149" y="980693"/>
                  </a:lnTo>
                  <a:lnTo>
                    <a:pt x="176149" y="1035303"/>
                  </a:lnTo>
                  <a:lnTo>
                    <a:pt x="122682" y="1035303"/>
                  </a:lnTo>
                  <a:lnTo>
                    <a:pt x="80146" y="1026721"/>
                  </a:lnTo>
                  <a:lnTo>
                    <a:pt x="45386" y="1003315"/>
                  </a:lnTo>
                  <a:lnTo>
                    <a:pt x="21937" y="968599"/>
                  </a:lnTo>
                  <a:lnTo>
                    <a:pt x="13335" y="926083"/>
                  </a:lnTo>
                  <a:lnTo>
                    <a:pt x="13335" y="122681"/>
                  </a:lnTo>
                  <a:lnTo>
                    <a:pt x="21937" y="80146"/>
                  </a:lnTo>
                  <a:lnTo>
                    <a:pt x="45386" y="45386"/>
                  </a:lnTo>
                  <a:lnTo>
                    <a:pt x="80146" y="21937"/>
                  </a:lnTo>
                  <a:lnTo>
                    <a:pt x="122682" y="13334"/>
                  </a:lnTo>
                  <a:lnTo>
                    <a:pt x="245363" y="13334"/>
                  </a:lnTo>
                  <a:lnTo>
                    <a:pt x="245363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462516" y="2170175"/>
              <a:ext cx="2604770" cy="893444"/>
            </a:xfrm>
            <a:custGeom>
              <a:avLst/>
              <a:gdLst/>
              <a:ahLst/>
              <a:cxnLst/>
              <a:rect l="l" t="t" r="r" b="b"/>
              <a:pathLst>
                <a:path w="2604770" h="893444">
                  <a:moveTo>
                    <a:pt x="2180970" y="446532"/>
                  </a:moveTo>
                  <a:lnTo>
                    <a:pt x="1949068" y="669798"/>
                  </a:lnTo>
                  <a:lnTo>
                    <a:pt x="2180970" y="893063"/>
                  </a:lnTo>
                  <a:lnTo>
                    <a:pt x="2180970" y="684276"/>
                  </a:lnTo>
                  <a:lnTo>
                    <a:pt x="2262378" y="684276"/>
                  </a:lnTo>
                  <a:lnTo>
                    <a:pt x="2308807" y="681153"/>
                  </a:lnTo>
                  <a:lnTo>
                    <a:pt x="2353338" y="672055"/>
                  </a:lnTo>
                  <a:lnTo>
                    <a:pt x="2395561" y="657391"/>
                  </a:lnTo>
                  <a:lnTo>
                    <a:pt x="2399690" y="655320"/>
                  </a:lnTo>
                  <a:lnTo>
                    <a:pt x="2180970" y="655320"/>
                  </a:lnTo>
                  <a:lnTo>
                    <a:pt x="2180970" y="446532"/>
                  </a:lnTo>
                  <a:close/>
                </a:path>
                <a:path w="2604770" h="893444">
                  <a:moveTo>
                    <a:pt x="2262378" y="0"/>
                  </a:moveTo>
                  <a:lnTo>
                    <a:pt x="0" y="0"/>
                  </a:lnTo>
                  <a:lnTo>
                    <a:pt x="0" y="28828"/>
                  </a:lnTo>
                  <a:lnTo>
                    <a:pt x="2262378" y="28828"/>
                  </a:lnTo>
                  <a:lnTo>
                    <a:pt x="2308662" y="32227"/>
                  </a:lnTo>
                  <a:lnTo>
                    <a:pt x="2352843" y="42099"/>
                  </a:lnTo>
                  <a:lnTo>
                    <a:pt x="2394434" y="57958"/>
                  </a:lnTo>
                  <a:lnTo>
                    <a:pt x="2432950" y="79320"/>
                  </a:lnTo>
                  <a:lnTo>
                    <a:pt x="2467906" y="105699"/>
                  </a:lnTo>
                  <a:lnTo>
                    <a:pt x="2498816" y="136609"/>
                  </a:lnTo>
                  <a:lnTo>
                    <a:pt x="2525195" y="171565"/>
                  </a:lnTo>
                  <a:lnTo>
                    <a:pt x="2546557" y="210081"/>
                  </a:lnTo>
                  <a:lnTo>
                    <a:pt x="2562416" y="251672"/>
                  </a:lnTo>
                  <a:lnTo>
                    <a:pt x="2572288" y="295853"/>
                  </a:lnTo>
                  <a:lnTo>
                    <a:pt x="2575686" y="342138"/>
                  </a:lnTo>
                  <a:lnTo>
                    <a:pt x="2572288" y="388419"/>
                  </a:lnTo>
                  <a:lnTo>
                    <a:pt x="2562416" y="432592"/>
                  </a:lnTo>
                  <a:lnTo>
                    <a:pt x="2546557" y="474171"/>
                  </a:lnTo>
                  <a:lnTo>
                    <a:pt x="2525195" y="512672"/>
                  </a:lnTo>
                  <a:lnTo>
                    <a:pt x="2498816" y="547611"/>
                  </a:lnTo>
                  <a:lnTo>
                    <a:pt x="2467906" y="578504"/>
                  </a:lnTo>
                  <a:lnTo>
                    <a:pt x="2432950" y="604866"/>
                  </a:lnTo>
                  <a:lnTo>
                    <a:pt x="2394434" y="626213"/>
                  </a:lnTo>
                  <a:lnTo>
                    <a:pt x="2352843" y="642060"/>
                  </a:lnTo>
                  <a:lnTo>
                    <a:pt x="2308662" y="651924"/>
                  </a:lnTo>
                  <a:lnTo>
                    <a:pt x="2262378" y="655320"/>
                  </a:lnTo>
                  <a:lnTo>
                    <a:pt x="2399690" y="655320"/>
                  </a:lnTo>
                  <a:lnTo>
                    <a:pt x="2435069" y="637568"/>
                  </a:lnTo>
                  <a:lnTo>
                    <a:pt x="2471456" y="612992"/>
                  </a:lnTo>
                  <a:lnTo>
                    <a:pt x="2504312" y="584072"/>
                  </a:lnTo>
                  <a:lnTo>
                    <a:pt x="2533232" y="551216"/>
                  </a:lnTo>
                  <a:lnTo>
                    <a:pt x="2557808" y="514829"/>
                  </a:lnTo>
                  <a:lnTo>
                    <a:pt x="2577631" y="475321"/>
                  </a:lnTo>
                  <a:lnTo>
                    <a:pt x="2592295" y="433098"/>
                  </a:lnTo>
                  <a:lnTo>
                    <a:pt x="2601393" y="388567"/>
                  </a:lnTo>
                  <a:lnTo>
                    <a:pt x="2604515" y="342138"/>
                  </a:lnTo>
                  <a:lnTo>
                    <a:pt x="2601393" y="295708"/>
                  </a:lnTo>
                  <a:lnTo>
                    <a:pt x="2592295" y="251177"/>
                  </a:lnTo>
                  <a:lnTo>
                    <a:pt x="2577631" y="208954"/>
                  </a:lnTo>
                  <a:lnTo>
                    <a:pt x="2557808" y="169446"/>
                  </a:lnTo>
                  <a:lnTo>
                    <a:pt x="2533232" y="133059"/>
                  </a:lnTo>
                  <a:lnTo>
                    <a:pt x="2504313" y="100202"/>
                  </a:lnTo>
                  <a:lnTo>
                    <a:pt x="2471456" y="71283"/>
                  </a:lnTo>
                  <a:lnTo>
                    <a:pt x="2435069" y="46707"/>
                  </a:lnTo>
                  <a:lnTo>
                    <a:pt x="2395561" y="26884"/>
                  </a:lnTo>
                  <a:lnTo>
                    <a:pt x="2353338" y="12220"/>
                  </a:lnTo>
                  <a:lnTo>
                    <a:pt x="2308807" y="3122"/>
                  </a:lnTo>
                  <a:lnTo>
                    <a:pt x="226237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462516" y="2170175"/>
              <a:ext cx="2604770" cy="893444"/>
            </a:xfrm>
            <a:custGeom>
              <a:avLst/>
              <a:gdLst/>
              <a:ahLst/>
              <a:cxnLst/>
              <a:rect l="l" t="t" r="r" b="b"/>
              <a:pathLst>
                <a:path w="2604770" h="893444">
                  <a:moveTo>
                    <a:pt x="0" y="0"/>
                  </a:moveTo>
                  <a:lnTo>
                    <a:pt x="2262378" y="0"/>
                  </a:lnTo>
                  <a:lnTo>
                    <a:pt x="2308807" y="3122"/>
                  </a:lnTo>
                  <a:lnTo>
                    <a:pt x="2353338" y="12220"/>
                  </a:lnTo>
                  <a:lnTo>
                    <a:pt x="2395561" y="26884"/>
                  </a:lnTo>
                  <a:lnTo>
                    <a:pt x="2435069" y="46707"/>
                  </a:lnTo>
                  <a:lnTo>
                    <a:pt x="2471456" y="71283"/>
                  </a:lnTo>
                  <a:lnTo>
                    <a:pt x="2504313" y="100202"/>
                  </a:lnTo>
                  <a:lnTo>
                    <a:pt x="2533232" y="133059"/>
                  </a:lnTo>
                  <a:lnTo>
                    <a:pt x="2557808" y="169446"/>
                  </a:lnTo>
                  <a:lnTo>
                    <a:pt x="2577631" y="208954"/>
                  </a:lnTo>
                  <a:lnTo>
                    <a:pt x="2592295" y="251177"/>
                  </a:lnTo>
                  <a:lnTo>
                    <a:pt x="2601393" y="295708"/>
                  </a:lnTo>
                  <a:lnTo>
                    <a:pt x="2604515" y="342138"/>
                  </a:lnTo>
                  <a:lnTo>
                    <a:pt x="2601393" y="388567"/>
                  </a:lnTo>
                  <a:lnTo>
                    <a:pt x="2592295" y="433098"/>
                  </a:lnTo>
                  <a:lnTo>
                    <a:pt x="2577631" y="475321"/>
                  </a:lnTo>
                  <a:lnTo>
                    <a:pt x="2557808" y="514829"/>
                  </a:lnTo>
                  <a:lnTo>
                    <a:pt x="2533232" y="551216"/>
                  </a:lnTo>
                  <a:lnTo>
                    <a:pt x="2504312" y="584072"/>
                  </a:lnTo>
                  <a:lnTo>
                    <a:pt x="2471456" y="612992"/>
                  </a:lnTo>
                  <a:lnTo>
                    <a:pt x="2435069" y="637568"/>
                  </a:lnTo>
                  <a:lnTo>
                    <a:pt x="2395561" y="657391"/>
                  </a:lnTo>
                  <a:lnTo>
                    <a:pt x="2353338" y="672055"/>
                  </a:lnTo>
                  <a:lnTo>
                    <a:pt x="2308807" y="681153"/>
                  </a:lnTo>
                  <a:lnTo>
                    <a:pt x="2262378" y="684276"/>
                  </a:lnTo>
                  <a:lnTo>
                    <a:pt x="2180970" y="684276"/>
                  </a:lnTo>
                  <a:lnTo>
                    <a:pt x="2180970" y="893063"/>
                  </a:lnTo>
                  <a:lnTo>
                    <a:pt x="1949068" y="669798"/>
                  </a:lnTo>
                  <a:lnTo>
                    <a:pt x="2180970" y="446532"/>
                  </a:lnTo>
                  <a:lnTo>
                    <a:pt x="2180970" y="655320"/>
                  </a:lnTo>
                  <a:lnTo>
                    <a:pt x="2262378" y="655320"/>
                  </a:lnTo>
                  <a:lnTo>
                    <a:pt x="2308662" y="651924"/>
                  </a:lnTo>
                  <a:lnTo>
                    <a:pt x="2352843" y="642060"/>
                  </a:lnTo>
                  <a:lnTo>
                    <a:pt x="2394434" y="626213"/>
                  </a:lnTo>
                  <a:lnTo>
                    <a:pt x="2432950" y="604866"/>
                  </a:lnTo>
                  <a:lnTo>
                    <a:pt x="2467906" y="578504"/>
                  </a:lnTo>
                  <a:lnTo>
                    <a:pt x="2498816" y="547611"/>
                  </a:lnTo>
                  <a:lnTo>
                    <a:pt x="2525195" y="512672"/>
                  </a:lnTo>
                  <a:lnTo>
                    <a:pt x="2546557" y="474171"/>
                  </a:lnTo>
                  <a:lnTo>
                    <a:pt x="2562416" y="432592"/>
                  </a:lnTo>
                  <a:lnTo>
                    <a:pt x="2572288" y="388419"/>
                  </a:lnTo>
                  <a:lnTo>
                    <a:pt x="2575686" y="342138"/>
                  </a:lnTo>
                  <a:lnTo>
                    <a:pt x="2572288" y="295853"/>
                  </a:lnTo>
                  <a:lnTo>
                    <a:pt x="2562416" y="251672"/>
                  </a:lnTo>
                  <a:lnTo>
                    <a:pt x="2546557" y="210081"/>
                  </a:lnTo>
                  <a:lnTo>
                    <a:pt x="2525195" y="171565"/>
                  </a:lnTo>
                  <a:lnTo>
                    <a:pt x="2498816" y="136609"/>
                  </a:lnTo>
                  <a:lnTo>
                    <a:pt x="2467906" y="105699"/>
                  </a:lnTo>
                  <a:lnTo>
                    <a:pt x="2432950" y="79320"/>
                  </a:lnTo>
                  <a:lnTo>
                    <a:pt x="2394434" y="57958"/>
                  </a:lnTo>
                  <a:lnTo>
                    <a:pt x="2352843" y="42099"/>
                  </a:lnTo>
                  <a:lnTo>
                    <a:pt x="2308662" y="32227"/>
                  </a:lnTo>
                  <a:lnTo>
                    <a:pt x="2262378" y="28828"/>
                  </a:lnTo>
                  <a:lnTo>
                    <a:pt x="0" y="2882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21111" y="5669280"/>
              <a:ext cx="1455420" cy="460375"/>
            </a:xfrm>
            <a:custGeom>
              <a:avLst/>
              <a:gdLst/>
              <a:ahLst/>
              <a:cxnLst/>
              <a:rect l="l" t="t" r="r" b="b"/>
              <a:pathLst>
                <a:path w="1455420" h="460375">
                  <a:moveTo>
                    <a:pt x="1253998" y="0"/>
                  </a:moveTo>
                  <a:lnTo>
                    <a:pt x="0" y="0"/>
                  </a:lnTo>
                  <a:lnTo>
                    <a:pt x="0" y="16332"/>
                  </a:lnTo>
                  <a:lnTo>
                    <a:pt x="1253998" y="16332"/>
                  </a:lnTo>
                  <a:lnTo>
                    <a:pt x="1303202" y="22941"/>
                  </a:lnTo>
                  <a:lnTo>
                    <a:pt x="1347408" y="41594"/>
                  </a:lnTo>
                  <a:lnTo>
                    <a:pt x="1384855" y="70526"/>
                  </a:lnTo>
                  <a:lnTo>
                    <a:pt x="1413782" y="107973"/>
                  </a:lnTo>
                  <a:lnTo>
                    <a:pt x="1432430" y="152172"/>
                  </a:lnTo>
                  <a:lnTo>
                    <a:pt x="1439037" y="201358"/>
                  </a:lnTo>
                  <a:lnTo>
                    <a:pt x="1439037" y="226936"/>
                  </a:lnTo>
                  <a:lnTo>
                    <a:pt x="1432430" y="276122"/>
                  </a:lnTo>
                  <a:lnTo>
                    <a:pt x="1413782" y="320321"/>
                  </a:lnTo>
                  <a:lnTo>
                    <a:pt x="1384855" y="357768"/>
                  </a:lnTo>
                  <a:lnTo>
                    <a:pt x="1347408" y="386700"/>
                  </a:lnTo>
                  <a:lnTo>
                    <a:pt x="1303202" y="405353"/>
                  </a:lnTo>
                  <a:lnTo>
                    <a:pt x="1253998" y="411962"/>
                  </a:lnTo>
                  <a:lnTo>
                    <a:pt x="129794" y="411962"/>
                  </a:lnTo>
                  <a:lnTo>
                    <a:pt x="129794" y="380009"/>
                  </a:lnTo>
                  <a:lnTo>
                    <a:pt x="0" y="420128"/>
                  </a:lnTo>
                  <a:lnTo>
                    <a:pt x="129794" y="460248"/>
                  </a:lnTo>
                  <a:lnTo>
                    <a:pt x="129794" y="428294"/>
                  </a:lnTo>
                  <a:lnTo>
                    <a:pt x="1253998" y="428294"/>
                  </a:lnTo>
                  <a:lnTo>
                    <a:pt x="1300185" y="422977"/>
                  </a:lnTo>
                  <a:lnTo>
                    <a:pt x="1342582" y="407829"/>
                  </a:lnTo>
                  <a:lnTo>
                    <a:pt x="1379981" y="384060"/>
                  </a:lnTo>
                  <a:lnTo>
                    <a:pt x="1411172" y="352878"/>
                  </a:lnTo>
                  <a:lnTo>
                    <a:pt x="1434948" y="315491"/>
                  </a:lnTo>
                  <a:lnTo>
                    <a:pt x="1450100" y="273108"/>
                  </a:lnTo>
                  <a:lnTo>
                    <a:pt x="1455420" y="226936"/>
                  </a:lnTo>
                  <a:lnTo>
                    <a:pt x="1455420" y="201358"/>
                  </a:lnTo>
                  <a:lnTo>
                    <a:pt x="1450100" y="155190"/>
                  </a:lnTo>
                  <a:lnTo>
                    <a:pt x="1434948" y="112808"/>
                  </a:lnTo>
                  <a:lnTo>
                    <a:pt x="1411172" y="75421"/>
                  </a:lnTo>
                  <a:lnTo>
                    <a:pt x="1379981" y="44238"/>
                  </a:lnTo>
                  <a:lnTo>
                    <a:pt x="1342582" y="20467"/>
                  </a:lnTo>
                  <a:lnTo>
                    <a:pt x="1300185" y="5318"/>
                  </a:lnTo>
                  <a:lnTo>
                    <a:pt x="12539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21111" y="5669280"/>
              <a:ext cx="1455420" cy="460375"/>
            </a:xfrm>
            <a:custGeom>
              <a:avLst/>
              <a:gdLst/>
              <a:ahLst/>
              <a:cxnLst/>
              <a:rect l="l" t="t" r="r" b="b"/>
              <a:pathLst>
                <a:path w="1455420" h="460375">
                  <a:moveTo>
                    <a:pt x="0" y="0"/>
                  </a:moveTo>
                  <a:lnTo>
                    <a:pt x="1253998" y="0"/>
                  </a:lnTo>
                  <a:lnTo>
                    <a:pt x="1300185" y="5318"/>
                  </a:lnTo>
                  <a:lnTo>
                    <a:pt x="1342582" y="20467"/>
                  </a:lnTo>
                  <a:lnTo>
                    <a:pt x="1379981" y="44238"/>
                  </a:lnTo>
                  <a:lnTo>
                    <a:pt x="1411172" y="75421"/>
                  </a:lnTo>
                  <a:lnTo>
                    <a:pt x="1434948" y="112808"/>
                  </a:lnTo>
                  <a:lnTo>
                    <a:pt x="1450100" y="155190"/>
                  </a:lnTo>
                  <a:lnTo>
                    <a:pt x="1455420" y="201358"/>
                  </a:lnTo>
                  <a:lnTo>
                    <a:pt x="1455420" y="226936"/>
                  </a:lnTo>
                  <a:lnTo>
                    <a:pt x="1450100" y="273108"/>
                  </a:lnTo>
                  <a:lnTo>
                    <a:pt x="1434948" y="315491"/>
                  </a:lnTo>
                  <a:lnTo>
                    <a:pt x="1411172" y="352878"/>
                  </a:lnTo>
                  <a:lnTo>
                    <a:pt x="1379981" y="384060"/>
                  </a:lnTo>
                  <a:lnTo>
                    <a:pt x="1342582" y="407829"/>
                  </a:lnTo>
                  <a:lnTo>
                    <a:pt x="1300185" y="422977"/>
                  </a:lnTo>
                  <a:lnTo>
                    <a:pt x="1253998" y="428294"/>
                  </a:lnTo>
                  <a:lnTo>
                    <a:pt x="129794" y="428294"/>
                  </a:lnTo>
                  <a:lnTo>
                    <a:pt x="129794" y="460248"/>
                  </a:lnTo>
                  <a:lnTo>
                    <a:pt x="0" y="420128"/>
                  </a:lnTo>
                  <a:lnTo>
                    <a:pt x="129794" y="380009"/>
                  </a:lnTo>
                  <a:lnTo>
                    <a:pt x="129794" y="411962"/>
                  </a:lnTo>
                  <a:lnTo>
                    <a:pt x="1253998" y="411962"/>
                  </a:lnTo>
                  <a:lnTo>
                    <a:pt x="1303202" y="405353"/>
                  </a:lnTo>
                  <a:lnTo>
                    <a:pt x="1347408" y="386700"/>
                  </a:lnTo>
                  <a:lnTo>
                    <a:pt x="1384855" y="357768"/>
                  </a:lnTo>
                  <a:lnTo>
                    <a:pt x="1413782" y="320321"/>
                  </a:lnTo>
                  <a:lnTo>
                    <a:pt x="1432430" y="276122"/>
                  </a:lnTo>
                  <a:lnTo>
                    <a:pt x="1439037" y="226936"/>
                  </a:lnTo>
                  <a:lnTo>
                    <a:pt x="1439037" y="201358"/>
                  </a:lnTo>
                  <a:lnTo>
                    <a:pt x="1432430" y="152172"/>
                  </a:lnTo>
                  <a:lnTo>
                    <a:pt x="1413782" y="107973"/>
                  </a:lnTo>
                  <a:lnTo>
                    <a:pt x="1384855" y="70526"/>
                  </a:lnTo>
                  <a:lnTo>
                    <a:pt x="1347408" y="41594"/>
                  </a:lnTo>
                  <a:lnTo>
                    <a:pt x="1303202" y="22941"/>
                  </a:lnTo>
                  <a:lnTo>
                    <a:pt x="1253998" y="16332"/>
                  </a:lnTo>
                  <a:lnTo>
                    <a:pt x="0" y="163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405109" y="115011"/>
            <a:ext cx="15398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dirty="0">
                <a:solidFill>
                  <a:srgbClr val="1C1C1C"/>
                </a:solidFill>
                <a:latin typeface="Carlito"/>
                <a:cs typeface="Carlito"/>
              </a:rPr>
              <a:t>simplified flow</a:t>
            </a:r>
            <a:r>
              <a:rPr sz="1400" b="1" i="1" spc="-1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b="1" i="1" dirty="0">
                <a:solidFill>
                  <a:srgbClr val="1C1C1C"/>
                </a:solidFill>
                <a:latin typeface="Carlito"/>
                <a:cs typeface="Carlito"/>
              </a:rPr>
              <a:t>chart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8768" y="6263513"/>
            <a:ext cx="266263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1"/>
              </a:rPr>
              <a:t>GitHub URL to</a:t>
            </a:r>
            <a:r>
              <a:rPr sz="1600" u="heavy" spc="-4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1"/>
              </a:rPr>
              <a:t> </a:t>
            </a: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1"/>
              </a:rPr>
              <a:t>Notebook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8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1468" y="1160932"/>
            <a:ext cx="3615054" cy="320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3200" spc="-20" dirty="0">
                <a:solidFill>
                  <a:srgbClr val="005392"/>
                </a:solidFill>
                <a:latin typeface="Carlito"/>
                <a:cs typeface="Carlito"/>
              </a:rPr>
              <a:t>Data </a:t>
            </a:r>
            <a:r>
              <a:rPr sz="3200" spc="-5" dirty="0">
                <a:solidFill>
                  <a:srgbClr val="005392"/>
                </a:solidFill>
                <a:latin typeface="Carlito"/>
                <a:cs typeface="Carlito"/>
              </a:rPr>
              <a:t>collection </a:t>
            </a:r>
            <a:r>
              <a:rPr sz="3200" dirty="0">
                <a:solidFill>
                  <a:srgbClr val="005392"/>
                </a:solidFill>
                <a:latin typeface="Carlito"/>
                <a:cs typeface="Carlito"/>
              </a:rPr>
              <a:t>–</a:t>
            </a:r>
            <a:r>
              <a:rPr sz="3200" spc="-40" dirty="0">
                <a:solidFill>
                  <a:srgbClr val="005392"/>
                </a:solidFill>
                <a:latin typeface="Carlito"/>
                <a:cs typeface="Carlito"/>
              </a:rPr>
              <a:t> Web</a:t>
            </a:r>
            <a:endParaRPr sz="3200">
              <a:latin typeface="Carlito"/>
              <a:cs typeface="Carlito"/>
            </a:endParaRPr>
          </a:p>
          <a:p>
            <a:pPr>
              <a:lnSpc>
                <a:spcPts val="3650"/>
              </a:lnSpc>
            </a:pPr>
            <a:r>
              <a:rPr sz="3200" spc="-10" dirty="0">
                <a:solidFill>
                  <a:srgbClr val="005392"/>
                </a:solidFill>
                <a:latin typeface="Carlito"/>
                <a:cs typeface="Carlito"/>
              </a:rPr>
              <a:t>scraping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Carlito"/>
              <a:cs typeface="Carlito"/>
            </a:endParaRPr>
          </a:p>
          <a:p>
            <a:pPr>
              <a:lnSpc>
                <a:spcPts val="1825"/>
              </a:lnSpc>
            </a:pP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Present your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web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scraping process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use</a:t>
            </a:r>
            <a:r>
              <a:rPr sz="16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Carlito"/>
                <a:cs typeface="Carlito"/>
              </a:rPr>
              <a:t>key</a:t>
            </a:r>
            <a:endParaRPr sz="1600">
              <a:latin typeface="Carlito"/>
              <a:cs typeface="Carlito"/>
            </a:endParaRPr>
          </a:p>
          <a:p>
            <a:pPr>
              <a:lnSpc>
                <a:spcPts val="1825"/>
              </a:lnSpc>
            </a:pP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phrases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flowcharts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Carlito"/>
              <a:cs typeface="Carlito"/>
            </a:endParaRPr>
          </a:p>
          <a:p>
            <a:pPr marR="3810">
              <a:lnSpc>
                <a:spcPct val="90100"/>
              </a:lnSpc>
            </a:pP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Add the GitHub URL of the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completed web  scraping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notebook, as an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external </a:t>
            </a:r>
            <a:r>
              <a:rPr sz="1600" spc="-15" dirty="0">
                <a:solidFill>
                  <a:srgbClr val="006FC0"/>
                </a:solidFill>
                <a:latin typeface="Carlito"/>
                <a:cs typeface="Carlito"/>
              </a:rPr>
              <a:t>reference 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and peer-review purpose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531" y="132587"/>
            <a:ext cx="4593590" cy="6725920"/>
          </a:xfrm>
          <a:custGeom>
            <a:avLst/>
            <a:gdLst/>
            <a:ahLst/>
            <a:cxnLst/>
            <a:rect l="l" t="t" r="r" b="b"/>
            <a:pathLst>
              <a:path w="4593590" h="6725920">
                <a:moveTo>
                  <a:pt x="4593336" y="0"/>
                </a:moveTo>
                <a:lnTo>
                  <a:pt x="0" y="0"/>
                </a:lnTo>
                <a:lnTo>
                  <a:pt x="0" y="6725411"/>
                </a:lnTo>
                <a:lnTo>
                  <a:pt x="4593336" y="6725411"/>
                </a:lnTo>
                <a:lnTo>
                  <a:pt x="459333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9600" y="1061669"/>
            <a:ext cx="4067097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475" dirty="0">
                <a:solidFill>
                  <a:srgbClr val="FFFFFF"/>
                </a:solidFill>
                <a:latin typeface="Arial Black"/>
                <a:cs typeface="Arial Black"/>
              </a:rPr>
              <a:t>Data collection </a:t>
            </a:r>
            <a:r>
              <a:rPr sz="3200" dirty="0">
                <a:solidFill>
                  <a:srgbClr val="FFFFFF"/>
                </a:solidFill>
                <a:latin typeface="Arial Black"/>
                <a:cs typeface="Arial Black"/>
              </a:rPr>
              <a:t>– </a:t>
            </a:r>
            <a:r>
              <a:rPr sz="3200" spc="-440" dirty="0">
                <a:solidFill>
                  <a:srgbClr val="FFFFFF"/>
                </a:solidFill>
                <a:latin typeface="Arial Black"/>
                <a:cs typeface="Arial Black"/>
              </a:rPr>
              <a:t>Web  </a:t>
            </a:r>
            <a:r>
              <a:rPr sz="3200" spc="-470" dirty="0">
                <a:solidFill>
                  <a:srgbClr val="FFFFFF"/>
                </a:solidFill>
                <a:latin typeface="Arial Black"/>
                <a:cs typeface="Arial Black"/>
              </a:rPr>
              <a:t>Scrapping</a:t>
            </a:r>
            <a:endParaRPr sz="3200" dirty="0">
              <a:latin typeface="Arial Black"/>
              <a:cs typeface="Arial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54910" y="4871973"/>
            <a:ext cx="576580" cy="375920"/>
            <a:chOff x="2454910" y="4871973"/>
            <a:chExt cx="576580" cy="375920"/>
          </a:xfrm>
        </p:grpSpPr>
        <p:sp>
          <p:nvSpPr>
            <p:cNvPr id="6" name="object 6"/>
            <p:cNvSpPr/>
            <p:nvPr/>
          </p:nvSpPr>
          <p:spPr>
            <a:xfrm>
              <a:off x="2461260" y="4878323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422909" y="0"/>
                  </a:moveTo>
                  <a:lnTo>
                    <a:pt x="140969" y="0"/>
                  </a:lnTo>
                  <a:lnTo>
                    <a:pt x="140969" y="181356"/>
                  </a:lnTo>
                  <a:lnTo>
                    <a:pt x="0" y="181356"/>
                  </a:lnTo>
                  <a:lnTo>
                    <a:pt x="281939" y="362712"/>
                  </a:lnTo>
                  <a:lnTo>
                    <a:pt x="563879" y="181356"/>
                  </a:lnTo>
                  <a:lnTo>
                    <a:pt x="422909" y="181356"/>
                  </a:lnTo>
                  <a:lnTo>
                    <a:pt x="422909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1260" y="4878323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0" y="181356"/>
                  </a:moveTo>
                  <a:lnTo>
                    <a:pt x="140969" y="181356"/>
                  </a:lnTo>
                  <a:lnTo>
                    <a:pt x="140969" y="0"/>
                  </a:lnTo>
                  <a:lnTo>
                    <a:pt x="422909" y="0"/>
                  </a:lnTo>
                  <a:lnTo>
                    <a:pt x="422909" y="181356"/>
                  </a:lnTo>
                  <a:lnTo>
                    <a:pt x="563879" y="181356"/>
                  </a:lnTo>
                  <a:lnTo>
                    <a:pt x="281939" y="362712"/>
                  </a:lnTo>
                  <a:lnTo>
                    <a:pt x="0" y="18135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2000" y="5239258"/>
            <a:ext cx="4278121" cy="268663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9435" marR="5080" indent="-547370">
              <a:lnSpc>
                <a:spcPts val="1750"/>
              </a:lnSpc>
              <a:spcBef>
                <a:spcPts val="29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Normalize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into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flat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 .csv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8024" y="2249260"/>
            <a:ext cx="3170230" cy="2537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95980" y="2843910"/>
            <a:ext cx="713105" cy="41402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065" marR="5080" indent="-1905" algn="ctr">
              <a:lnSpc>
                <a:spcPct val="91700"/>
              </a:lnSpc>
              <a:spcBef>
                <a:spcPts val="190"/>
              </a:spcBef>
            </a:pP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Extract data  using</a:t>
            </a:r>
            <a:r>
              <a:rPr sz="900" spc="-5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beautiful  soup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0982" y="2879216"/>
            <a:ext cx="491490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40"/>
              </a:lnSpc>
              <a:spcBef>
                <a:spcPts val="100"/>
              </a:spcBef>
            </a:pP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Get</a:t>
            </a:r>
            <a:r>
              <a:rPr sz="900" spc="-9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HTML</a:t>
            </a:r>
            <a:endParaRPr sz="900">
              <a:latin typeface="Carlito"/>
              <a:cs typeface="Carlito"/>
            </a:endParaRPr>
          </a:p>
          <a:p>
            <a:pPr marL="12700" marR="6985">
              <a:lnSpc>
                <a:spcPts val="980"/>
              </a:lnSpc>
              <a:spcBef>
                <a:spcPts val="75"/>
              </a:spcBef>
            </a:pP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Response  from 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Wi</a:t>
            </a:r>
            <a:r>
              <a:rPr sz="900" spc="-10" dirty="0">
                <a:solidFill>
                  <a:srgbClr val="4471C4"/>
                </a:solidFill>
                <a:latin typeface="Carlito"/>
                <a:cs typeface="Carlito"/>
              </a:rPr>
              <a:t>k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i</a:t>
            </a:r>
            <a:r>
              <a:rPr sz="900" spc="-10" dirty="0">
                <a:solidFill>
                  <a:srgbClr val="4471C4"/>
                </a:solidFill>
                <a:latin typeface="Carlito"/>
                <a:cs typeface="Carlito"/>
              </a:rPr>
              <a:t>p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e</a:t>
            </a:r>
            <a:r>
              <a:rPr sz="900" spc="5" dirty="0">
                <a:solidFill>
                  <a:srgbClr val="4471C4"/>
                </a:solidFill>
                <a:latin typeface="Carlito"/>
                <a:cs typeface="Carlito"/>
              </a:rPr>
              <a:t>d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i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a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82773" y="3566921"/>
            <a:ext cx="579755" cy="53911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190"/>
              </a:spcBef>
            </a:pP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Parse</a:t>
            </a:r>
            <a:r>
              <a:rPr sz="900" spc="-8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HTML  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table into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a  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List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-&gt;  </a:t>
            </a:r>
            <a:r>
              <a:rPr sz="900" spc="-5" dirty="0">
                <a:solidFill>
                  <a:srgbClr val="4471C4"/>
                </a:solidFill>
                <a:latin typeface="Carlito"/>
                <a:cs typeface="Carlito"/>
              </a:rPr>
              <a:t>Dictionary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92267" y="941832"/>
            <a:ext cx="6730365" cy="4662170"/>
            <a:chOff x="5192267" y="941832"/>
            <a:chExt cx="6730365" cy="4662170"/>
          </a:xfrm>
        </p:grpSpPr>
        <p:sp>
          <p:nvSpPr>
            <p:cNvPr id="14" name="object 14"/>
            <p:cNvSpPr/>
            <p:nvPr/>
          </p:nvSpPr>
          <p:spPr>
            <a:xfrm>
              <a:off x="8965691" y="941832"/>
              <a:ext cx="2956559" cy="25298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92267" y="2860548"/>
              <a:ext cx="3192780" cy="1379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0853" y="4851612"/>
              <a:ext cx="2465930" cy="7521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375147" y="5603747"/>
            <a:ext cx="6105525" cy="1050290"/>
            <a:chOff x="5375147" y="5603747"/>
            <a:chExt cx="6105525" cy="1050290"/>
          </a:xfrm>
        </p:grpSpPr>
        <p:sp>
          <p:nvSpPr>
            <p:cNvPr id="18" name="object 18"/>
            <p:cNvSpPr/>
            <p:nvPr/>
          </p:nvSpPr>
          <p:spPr>
            <a:xfrm>
              <a:off x="8272271" y="5603747"/>
              <a:ext cx="3208020" cy="2727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5147" y="6347459"/>
              <a:ext cx="4002024" cy="3063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43644" y="5826251"/>
              <a:ext cx="368935" cy="779145"/>
            </a:xfrm>
            <a:custGeom>
              <a:avLst/>
              <a:gdLst/>
              <a:ahLst/>
              <a:cxnLst/>
              <a:rect l="l" t="t" r="r" b="b"/>
              <a:pathLst>
                <a:path w="368934" h="779145">
                  <a:moveTo>
                    <a:pt x="207390" y="0"/>
                  </a:moveTo>
                  <a:lnTo>
                    <a:pt x="0" y="0"/>
                  </a:lnTo>
                  <a:lnTo>
                    <a:pt x="0" y="20129"/>
                  </a:lnTo>
                  <a:lnTo>
                    <a:pt x="207390" y="20129"/>
                  </a:lnTo>
                  <a:lnTo>
                    <a:pt x="252083" y="27328"/>
                  </a:lnTo>
                  <a:lnTo>
                    <a:pt x="290887" y="47375"/>
                  </a:lnTo>
                  <a:lnTo>
                    <a:pt x="321480" y="77945"/>
                  </a:lnTo>
                  <a:lnTo>
                    <a:pt x="341539" y="116712"/>
                  </a:lnTo>
                  <a:lnTo>
                    <a:pt x="348741" y="161353"/>
                  </a:lnTo>
                  <a:lnTo>
                    <a:pt x="348741" y="535266"/>
                  </a:lnTo>
                  <a:lnTo>
                    <a:pt x="341539" y="579908"/>
                  </a:lnTo>
                  <a:lnTo>
                    <a:pt x="321480" y="618679"/>
                  </a:lnTo>
                  <a:lnTo>
                    <a:pt x="290887" y="649253"/>
                  </a:lnTo>
                  <a:lnTo>
                    <a:pt x="252083" y="669303"/>
                  </a:lnTo>
                  <a:lnTo>
                    <a:pt x="207390" y="676503"/>
                  </a:lnTo>
                  <a:lnTo>
                    <a:pt x="104012" y="676503"/>
                  </a:lnTo>
                  <a:lnTo>
                    <a:pt x="104012" y="594360"/>
                  </a:lnTo>
                  <a:lnTo>
                    <a:pt x="0" y="686562"/>
                  </a:lnTo>
                  <a:lnTo>
                    <a:pt x="104012" y="778764"/>
                  </a:lnTo>
                  <a:lnTo>
                    <a:pt x="104012" y="696620"/>
                  </a:lnTo>
                  <a:lnTo>
                    <a:pt x="207390" y="696620"/>
                  </a:lnTo>
                  <a:lnTo>
                    <a:pt x="250304" y="690856"/>
                  </a:lnTo>
                  <a:lnTo>
                    <a:pt x="288863" y="674591"/>
                  </a:lnTo>
                  <a:lnTo>
                    <a:pt x="321532" y="649362"/>
                  </a:lnTo>
                  <a:lnTo>
                    <a:pt x="346771" y="616706"/>
                  </a:lnTo>
                  <a:lnTo>
                    <a:pt x="363042" y="578162"/>
                  </a:lnTo>
                  <a:lnTo>
                    <a:pt x="368807" y="535266"/>
                  </a:lnTo>
                  <a:lnTo>
                    <a:pt x="368807" y="161353"/>
                  </a:lnTo>
                  <a:lnTo>
                    <a:pt x="363042" y="118458"/>
                  </a:lnTo>
                  <a:lnTo>
                    <a:pt x="346771" y="79914"/>
                  </a:lnTo>
                  <a:lnTo>
                    <a:pt x="321532" y="47258"/>
                  </a:lnTo>
                  <a:lnTo>
                    <a:pt x="288863" y="22028"/>
                  </a:lnTo>
                  <a:lnTo>
                    <a:pt x="250304" y="5763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43644" y="5826251"/>
              <a:ext cx="368935" cy="779145"/>
            </a:xfrm>
            <a:custGeom>
              <a:avLst/>
              <a:gdLst/>
              <a:ahLst/>
              <a:cxnLst/>
              <a:rect l="l" t="t" r="r" b="b"/>
              <a:pathLst>
                <a:path w="368934" h="779145">
                  <a:moveTo>
                    <a:pt x="0" y="0"/>
                  </a:moveTo>
                  <a:lnTo>
                    <a:pt x="207390" y="0"/>
                  </a:lnTo>
                  <a:lnTo>
                    <a:pt x="250304" y="5763"/>
                  </a:lnTo>
                  <a:lnTo>
                    <a:pt x="288863" y="22028"/>
                  </a:lnTo>
                  <a:lnTo>
                    <a:pt x="321532" y="47258"/>
                  </a:lnTo>
                  <a:lnTo>
                    <a:pt x="346771" y="79914"/>
                  </a:lnTo>
                  <a:lnTo>
                    <a:pt x="363042" y="118458"/>
                  </a:lnTo>
                  <a:lnTo>
                    <a:pt x="368807" y="161353"/>
                  </a:lnTo>
                  <a:lnTo>
                    <a:pt x="368807" y="535266"/>
                  </a:lnTo>
                  <a:lnTo>
                    <a:pt x="363042" y="578162"/>
                  </a:lnTo>
                  <a:lnTo>
                    <a:pt x="346771" y="616706"/>
                  </a:lnTo>
                  <a:lnTo>
                    <a:pt x="321532" y="649362"/>
                  </a:lnTo>
                  <a:lnTo>
                    <a:pt x="288863" y="674591"/>
                  </a:lnTo>
                  <a:lnTo>
                    <a:pt x="250304" y="690856"/>
                  </a:lnTo>
                  <a:lnTo>
                    <a:pt x="207390" y="696620"/>
                  </a:lnTo>
                  <a:lnTo>
                    <a:pt x="104012" y="696620"/>
                  </a:lnTo>
                  <a:lnTo>
                    <a:pt x="104012" y="778764"/>
                  </a:lnTo>
                  <a:lnTo>
                    <a:pt x="0" y="686562"/>
                  </a:lnTo>
                  <a:lnTo>
                    <a:pt x="104012" y="594360"/>
                  </a:lnTo>
                  <a:lnTo>
                    <a:pt x="104012" y="676503"/>
                  </a:lnTo>
                  <a:lnTo>
                    <a:pt x="207390" y="676503"/>
                  </a:lnTo>
                  <a:lnTo>
                    <a:pt x="252083" y="669303"/>
                  </a:lnTo>
                  <a:lnTo>
                    <a:pt x="290887" y="649253"/>
                  </a:lnTo>
                  <a:lnTo>
                    <a:pt x="321480" y="618679"/>
                  </a:lnTo>
                  <a:lnTo>
                    <a:pt x="341539" y="579908"/>
                  </a:lnTo>
                  <a:lnTo>
                    <a:pt x="348741" y="535266"/>
                  </a:lnTo>
                  <a:lnTo>
                    <a:pt x="348741" y="161353"/>
                  </a:lnTo>
                  <a:lnTo>
                    <a:pt x="341539" y="116712"/>
                  </a:lnTo>
                  <a:lnTo>
                    <a:pt x="321480" y="77945"/>
                  </a:lnTo>
                  <a:lnTo>
                    <a:pt x="290887" y="47375"/>
                  </a:lnTo>
                  <a:lnTo>
                    <a:pt x="252083" y="27328"/>
                  </a:lnTo>
                  <a:lnTo>
                    <a:pt x="207390" y="20129"/>
                  </a:lnTo>
                  <a:lnTo>
                    <a:pt x="0" y="201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5164835" y="665987"/>
            <a:ext cx="2407919" cy="182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37988" y="1400555"/>
            <a:ext cx="3528060" cy="213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5235609" y="2314956"/>
            <a:ext cx="3086735" cy="570230"/>
            <a:chOff x="5192267" y="2208276"/>
            <a:chExt cx="3086735" cy="570230"/>
          </a:xfrm>
        </p:grpSpPr>
        <p:sp>
          <p:nvSpPr>
            <p:cNvPr id="25" name="object 25"/>
            <p:cNvSpPr/>
            <p:nvPr/>
          </p:nvSpPr>
          <p:spPr>
            <a:xfrm>
              <a:off x="5192267" y="2208276"/>
              <a:ext cx="2788919" cy="2133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03463" y="2246376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207390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517" y="20065"/>
                  </a:lnTo>
                  <a:lnTo>
                    <a:pt x="252148" y="27267"/>
                  </a:lnTo>
                  <a:lnTo>
                    <a:pt x="290915" y="47319"/>
                  </a:lnTo>
                  <a:lnTo>
                    <a:pt x="321488" y="77892"/>
                  </a:lnTo>
                  <a:lnTo>
                    <a:pt x="341540" y="116659"/>
                  </a:lnTo>
                  <a:lnTo>
                    <a:pt x="348741" y="161289"/>
                  </a:lnTo>
                  <a:lnTo>
                    <a:pt x="348741" y="282321"/>
                  </a:lnTo>
                  <a:lnTo>
                    <a:pt x="341539" y="326951"/>
                  </a:lnTo>
                  <a:lnTo>
                    <a:pt x="321480" y="365718"/>
                  </a:lnTo>
                  <a:lnTo>
                    <a:pt x="290887" y="396291"/>
                  </a:lnTo>
                  <a:lnTo>
                    <a:pt x="252083" y="416343"/>
                  </a:lnTo>
                  <a:lnTo>
                    <a:pt x="207390" y="423545"/>
                  </a:lnTo>
                  <a:lnTo>
                    <a:pt x="104012" y="423545"/>
                  </a:lnTo>
                  <a:lnTo>
                    <a:pt x="104012" y="341375"/>
                  </a:lnTo>
                  <a:lnTo>
                    <a:pt x="0" y="433577"/>
                  </a:lnTo>
                  <a:lnTo>
                    <a:pt x="104012" y="525779"/>
                  </a:lnTo>
                  <a:lnTo>
                    <a:pt x="104012" y="443611"/>
                  </a:lnTo>
                  <a:lnTo>
                    <a:pt x="207390" y="443611"/>
                  </a:lnTo>
                  <a:lnTo>
                    <a:pt x="250304" y="437846"/>
                  </a:lnTo>
                  <a:lnTo>
                    <a:pt x="288863" y="421578"/>
                  </a:lnTo>
                  <a:lnTo>
                    <a:pt x="321532" y="396351"/>
                  </a:lnTo>
                  <a:lnTo>
                    <a:pt x="346771" y="363704"/>
                  </a:lnTo>
                  <a:lnTo>
                    <a:pt x="363042" y="325180"/>
                  </a:lnTo>
                  <a:lnTo>
                    <a:pt x="368807" y="282321"/>
                  </a:lnTo>
                  <a:lnTo>
                    <a:pt x="368807" y="161289"/>
                  </a:lnTo>
                  <a:lnTo>
                    <a:pt x="363042" y="118430"/>
                  </a:lnTo>
                  <a:lnTo>
                    <a:pt x="346771" y="79906"/>
                  </a:lnTo>
                  <a:lnTo>
                    <a:pt x="321532" y="47259"/>
                  </a:lnTo>
                  <a:lnTo>
                    <a:pt x="288863" y="22032"/>
                  </a:lnTo>
                  <a:lnTo>
                    <a:pt x="250304" y="5764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03463" y="2246376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90" y="0"/>
                  </a:lnTo>
                  <a:lnTo>
                    <a:pt x="250304" y="5764"/>
                  </a:lnTo>
                  <a:lnTo>
                    <a:pt x="288863" y="22032"/>
                  </a:lnTo>
                  <a:lnTo>
                    <a:pt x="321532" y="47259"/>
                  </a:lnTo>
                  <a:lnTo>
                    <a:pt x="346771" y="79906"/>
                  </a:lnTo>
                  <a:lnTo>
                    <a:pt x="363042" y="118430"/>
                  </a:lnTo>
                  <a:lnTo>
                    <a:pt x="368807" y="161289"/>
                  </a:lnTo>
                  <a:lnTo>
                    <a:pt x="368807" y="282321"/>
                  </a:lnTo>
                  <a:lnTo>
                    <a:pt x="363042" y="325180"/>
                  </a:lnTo>
                  <a:lnTo>
                    <a:pt x="346771" y="363704"/>
                  </a:lnTo>
                  <a:lnTo>
                    <a:pt x="321532" y="396351"/>
                  </a:lnTo>
                  <a:lnTo>
                    <a:pt x="288863" y="421578"/>
                  </a:lnTo>
                  <a:lnTo>
                    <a:pt x="250304" y="437846"/>
                  </a:lnTo>
                  <a:lnTo>
                    <a:pt x="207390" y="443611"/>
                  </a:lnTo>
                  <a:lnTo>
                    <a:pt x="104012" y="443611"/>
                  </a:lnTo>
                  <a:lnTo>
                    <a:pt x="104012" y="525779"/>
                  </a:lnTo>
                  <a:lnTo>
                    <a:pt x="0" y="433577"/>
                  </a:lnTo>
                  <a:lnTo>
                    <a:pt x="104012" y="341375"/>
                  </a:lnTo>
                  <a:lnTo>
                    <a:pt x="104012" y="423545"/>
                  </a:lnTo>
                  <a:lnTo>
                    <a:pt x="207390" y="423545"/>
                  </a:lnTo>
                  <a:lnTo>
                    <a:pt x="252083" y="416343"/>
                  </a:lnTo>
                  <a:lnTo>
                    <a:pt x="290887" y="396291"/>
                  </a:lnTo>
                  <a:lnTo>
                    <a:pt x="321480" y="365718"/>
                  </a:lnTo>
                  <a:lnTo>
                    <a:pt x="341539" y="326951"/>
                  </a:lnTo>
                  <a:lnTo>
                    <a:pt x="348741" y="282321"/>
                  </a:lnTo>
                  <a:lnTo>
                    <a:pt x="348741" y="161289"/>
                  </a:lnTo>
                  <a:lnTo>
                    <a:pt x="341540" y="116659"/>
                  </a:lnTo>
                  <a:lnTo>
                    <a:pt x="321488" y="77892"/>
                  </a:lnTo>
                  <a:lnTo>
                    <a:pt x="290915" y="47319"/>
                  </a:lnTo>
                  <a:lnTo>
                    <a:pt x="252148" y="27267"/>
                  </a:lnTo>
                  <a:lnTo>
                    <a:pt x="207517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244210" y="269824"/>
            <a:ext cx="3023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1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.Getting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Response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from</a:t>
            </a:r>
            <a:r>
              <a:rPr sz="1800" b="1" spc="-114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HTML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4210" y="976376"/>
            <a:ext cx="311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2.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Creating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BeautifulSoup</a:t>
            </a:r>
            <a:r>
              <a:rPr sz="1800" b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Object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71896" y="1820671"/>
            <a:ext cx="1573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3. Finding</a:t>
            </a:r>
            <a:r>
              <a:rPr sz="1800" b="1" spc="-1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71896" y="2467432"/>
            <a:ext cx="23907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4.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Getting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r>
              <a:rPr sz="1800" b="1" spc="-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names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99981" y="546049"/>
            <a:ext cx="2318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5.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Creation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of</a:t>
            </a:r>
            <a:r>
              <a:rPr sz="1800" b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dictionary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44210" y="4418203"/>
            <a:ext cx="4302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6. </a:t>
            </a:r>
            <a:r>
              <a:rPr sz="1800" b="1" spc="-5" dirty="0">
                <a:solidFill>
                  <a:srgbClr val="1C1C1C"/>
                </a:solidFill>
                <a:latin typeface="Carlito"/>
                <a:cs typeface="Carlito"/>
              </a:rPr>
              <a:t>Appending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data to </a:t>
            </a:r>
            <a:r>
              <a:rPr sz="1800" b="1" spc="-20" dirty="0">
                <a:solidFill>
                  <a:srgbClr val="1C1C1C"/>
                </a:solidFill>
                <a:latin typeface="Carlito"/>
                <a:cs typeface="Carlito"/>
              </a:rPr>
              <a:t>keys </a:t>
            </a:r>
            <a:r>
              <a:rPr sz="1200" b="1" spc="-10" dirty="0">
                <a:solidFill>
                  <a:srgbClr val="1C1C1C"/>
                </a:solidFill>
                <a:latin typeface="Carlito"/>
                <a:cs typeface="Carlito"/>
              </a:rPr>
              <a:t>(refer) </a:t>
            </a:r>
            <a:r>
              <a:rPr sz="1200" b="1" spc="-5" dirty="0">
                <a:solidFill>
                  <a:srgbClr val="1C1C1C"/>
                </a:solidFill>
                <a:latin typeface="Carlito"/>
                <a:cs typeface="Carlito"/>
              </a:rPr>
              <a:t>to notebook </a:t>
            </a:r>
            <a:r>
              <a:rPr sz="1200" b="1" dirty="0">
                <a:solidFill>
                  <a:srgbClr val="1C1C1C"/>
                </a:solidFill>
                <a:latin typeface="Carlito"/>
                <a:cs typeface="Carlito"/>
              </a:rPr>
              <a:t>block</a:t>
            </a:r>
            <a:r>
              <a:rPr sz="12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200" b="1" dirty="0">
                <a:solidFill>
                  <a:srgbClr val="1C1C1C"/>
                </a:solidFill>
                <a:latin typeface="Carlito"/>
                <a:cs typeface="Carlito"/>
              </a:rPr>
              <a:t>12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96757" y="5220461"/>
            <a:ext cx="357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7.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Converting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dictionary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spc="-10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dataframe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54141" y="5910173"/>
            <a:ext cx="1980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8. 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Dataframe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1C1C1C"/>
                </a:solidFill>
                <a:latin typeface="Carlito"/>
                <a:cs typeface="Carlito"/>
              </a:rPr>
              <a:t>.CSV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437368" y="75437"/>
            <a:ext cx="15360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" dirty="0">
                <a:solidFill>
                  <a:srgbClr val="1C1C1C"/>
                </a:solidFill>
                <a:latin typeface="Carlito"/>
                <a:cs typeface="Carlito"/>
              </a:rPr>
              <a:t>simplified </a:t>
            </a:r>
            <a:r>
              <a:rPr sz="1400" b="1" i="1" dirty="0">
                <a:solidFill>
                  <a:srgbClr val="1C1C1C"/>
                </a:solidFill>
                <a:latin typeface="Carlito"/>
                <a:cs typeface="Carlito"/>
              </a:rPr>
              <a:t>flow</a:t>
            </a:r>
            <a:r>
              <a:rPr sz="1400" b="1" i="1" spc="-7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b="1" i="1" spc="-5" dirty="0">
                <a:solidFill>
                  <a:srgbClr val="1C1C1C"/>
                </a:solidFill>
                <a:latin typeface="Carlito"/>
                <a:cs typeface="Carlito"/>
              </a:rPr>
              <a:t>chart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393938" y="725169"/>
            <a:ext cx="381635" cy="538480"/>
            <a:chOff x="8393938" y="725169"/>
            <a:chExt cx="381635" cy="538480"/>
          </a:xfrm>
        </p:grpSpPr>
        <p:sp>
          <p:nvSpPr>
            <p:cNvPr id="38" name="object 38"/>
            <p:cNvSpPr/>
            <p:nvPr/>
          </p:nvSpPr>
          <p:spPr>
            <a:xfrm>
              <a:off x="8400288" y="731519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207390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517" y="20065"/>
                  </a:lnTo>
                  <a:lnTo>
                    <a:pt x="252148" y="27267"/>
                  </a:lnTo>
                  <a:lnTo>
                    <a:pt x="290915" y="47319"/>
                  </a:lnTo>
                  <a:lnTo>
                    <a:pt x="321488" y="77892"/>
                  </a:lnTo>
                  <a:lnTo>
                    <a:pt x="341540" y="116659"/>
                  </a:lnTo>
                  <a:lnTo>
                    <a:pt x="348741" y="161289"/>
                  </a:lnTo>
                  <a:lnTo>
                    <a:pt x="348741" y="282320"/>
                  </a:lnTo>
                  <a:lnTo>
                    <a:pt x="341539" y="326951"/>
                  </a:lnTo>
                  <a:lnTo>
                    <a:pt x="321480" y="365718"/>
                  </a:lnTo>
                  <a:lnTo>
                    <a:pt x="290887" y="396291"/>
                  </a:lnTo>
                  <a:lnTo>
                    <a:pt x="252083" y="416343"/>
                  </a:lnTo>
                  <a:lnTo>
                    <a:pt x="207390" y="423544"/>
                  </a:lnTo>
                  <a:lnTo>
                    <a:pt x="104012" y="423544"/>
                  </a:lnTo>
                  <a:lnTo>
                    <a:pt x="104012" y="341375"/>
                  </a:lnTo>
                  <a:lnTo>
                    <a:pt x="0" y="433577"/>
                  </a:lnTo>
                  <a:lnTo>
                    <a:pt x="104012" y="525779"/>
                  </a:lnTo>
                  <a:lnTo>
                    <a:pt x="104012" y="443610"/>
                  </a:lnTo>
                  <a:lnTo>
                    <a:pt x="207390" y="443610"/>
                  </a:lnTo>
                  <a:lnTo>
                    <a:pt x="250304" y="437846"/>
                  </a:lnTo>
                  <a:lnTo>
                    <a:pt x="288863" y="421578"/>
                  </a:lnTo>
                  <a:lnTo>
                    <a:pt x="321532" y="396351"/>
                  </a:lnTo>
                  <a:lnTo>
                    <a:pt x="346771" y="363704"/>
                  </a:lnTo>
                  <a:lnTo>
                    <a:pt x="363042" y="325180"/>
                  </a:lnTo>
                  <a:lnTo>
                    <a:pt x="368807" y="282320"/>
                  </a:lnTo>
                  <a:lnTo>
                    <a:pt x="368807" y="161289"/>
                  </a:lnTo>
                  <a:lnTo>
                    <a:pt x="363042" y="118430"/>
                  </a:lnTo>
                  <a:lnTo>
                    <a:pt x="346771" y="79906"/>
                  </a:lnTo>
                  <a:lnTo>
                    <a:pt x="321532" y="47259"/>
                  </a:lnTo>
                  <a:lnTo>
                    <a:pt x="288863" y="22032"/>
                  </a:lnTo>
                  <a:lnTo>
                    <a:pt x="250304" y="5764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00288" y="731519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90" y="0"/>
                  </a:lnTo>
                  <a:lnTo>
                    <a:pt x="250304" y="5764"/>
                  </a:lnTo>
                  <a:lnTo>
                    <a:pt x="288863" y="22032"/>
                  </a:lnTo>
                  <a:lnTo>
                    <a:pt x="321532" y="47259"/>
                  </a:lnTo>
                  <a:lnTo>
                    <a:pt x="346771" y="79906"/>
                  </a:lnTo>
                  <a:lnTo>
                    <a:pt x="363042" y="118430"/>
                  </a:lnTo>
                  <a:lnTo>
                    <a:pt x="368807" y="161289"/>
                  </a:lnTo>
                  <a:lnTo>
                    <a:pt x="368807" y="282320"/>
                  </a:lnTo>
                  <a:lnTo>
                    <a:pt x="363042" y="325180"/>
                  </a:lnTo>
                  <a:lnTo>
                    <a:pt x="346771" y="363704"/>
                  </a:lnTo>
                  <a:lnTo>
                    <a:pt x="321532" y="396351"/>
                  </a:lnTo>
                  <a:lnTo>
                    <a:pt x="288863" y="421578"/>
                  </a:lnTo>
                  <a:lnTo>
                    <a:pt x="250304" y="437846"/>
                  </a:lnTo>
                  <a:lnTo>
                    <a:pt x="207390" y="443610"/>
                  </a:lnTo>
                  <a:lnTo>
                    <a:pt x="104012" y="443610"/>
                  </a:lnTo>
                  <a:lnTo>
                    <a:pt x="104012" y="525779"/>
                  </a:lnTo>
                  <a:lnTo>
                    <a:pt x="0" y="433577"/>
                  </a:lnTo>
                  <a:lnTo>
                    <a:pt x="104012" y="341375"/>
                  </a:lnTo>
                  <a:lnTo>
                    <a:pt x="104012" y="423544"/>
                  </a:lnTo>
                  <a:lnTo>
                    <a:pt x="207390" y="423544"/>
                  </a:lnTo>
                  <a:lnTo>
                    <a:pt x="252083" y="416343"/>
                  </a:lnTo>
                  <a:lnTo>
                    <a:pt x="290887" y="396291"/>
                  </a:lnTo>
                  <a:lnTo>
                    <a:pt x="321480" y="365718"/>
                  </a:lnTo>
                  <a:lnTo>
                    <a:pt x="341539" y="326951"/>
                  </a:lnTo>
                  <a:lnTo>
                    <a:pt x="348741" y="282320"/>
                  </a:lnTo>
                  <a:lnTo>
                    <a:pt x="348741" y="161289"/>
                  </a:lnTo>
                  <a:lnTo>
                    <a:pt x="341540" y="116659"/>
                  </a:lnTo>
                  <a:lnTo>
                    <a:pt x="321488" y="77892"/>
                  </a:lnTo>
                  <a:lnTo>
                    <a:pt x="290915" y="47319"/>
                  </a:lnTo>
                  <a:lnTo>
                    <a:pt x="252148" y="27267"/>
                  </a:lnTo>
                  <a:lnTo>
                    <a:pt x="207517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644130" y="3465321"/>
            <a:ext cx="4284980" cy="1734820"/>
            <a:chOff x="7644130" y="3465321"/>
            <a:chExt cx="4284980" cy="1734820"/>
          </a:xfrm>
        </p:grpSpPr>
        <p:sp>
          <p:nvSpPr>
            <p:cNvPr id="41" name="object 41"/>
            <p:cNvSpPr/>
            <p:nvPr/>
          </p:nvSpPr>
          <p:spPr>
            <a:xfrm>
              <a:off x="9756648" y="4425060"/>
              <a:ext cx="365760" cy="343535"/>
            </a:xfrm>
            <a:custGeom>
              <a:avLst/>
              <a:gdLst/>
              <a:ahLst/>
              <a:cxnLst/>
              <a:rect l="l" t="t" r="r" b="b"/>
              <a:pathLst>
                <a:path w="365759" h="343535">
                  <a:moveTo>
                    <a:pt x="365759" y="0"/>
                  </a:moveTo>
                  <a:lnTo>
                    <a:pt x="0" y="171703"/>
                  </a:lnTo>
                  <a:lnTo>
                    <a:pt x="365759" y="343534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6648" y="3471671"/>
              <a:ext cx="2165985" cy="1297305"/>
            </a:xfrm>
            <a:custGeom>
              <a:avLst/>
              <a:gdLst/>
              <a:ahLst/>
              <a:cxnLst/>
              <a:rect l="l" t="t" r="r" b="b"/>
              <a:pathLst>
                <a:path w="2165984" h="1297304">
                  <a:moveTo>
                    <a:pt x="0" y="0"/>
                  </a:moveTo>
                  <a:lnTo>
                    <a:pt x="1602994" y="0"/>
                  </a:lnTo>
                  <a:lnTo>
                    <a:pt x="1651544" y="2064"/>
                  </a:lnTo>
                  <a:lnTo>
                    <a:pt x="1698947" y="8146"/>
                  </a:lnTo>
                  <a:lnTo>
                    <a:pt x="1745033" y="18076"/>
                  </a:lnTo>
                  <a:lnTo>
                    <a:pt x="1789633" y="31685"/>
                  </a:lnTo>
                  <a:lnTo>
                    <a:pt x="1832579" y="48805"/>
                  </a:lnTo>
                  <a:lnTo>
                    <a:pt x="1873702" y="69267"/>
                  </a:lnTo>
                  <a:lnTo>
                    <a:pt x="1912832" y="92903"/>
                  </a:lnTo>
                  <a:lnTo>
                    <a:pt x="1949802" y="119542"/>
                  </a:lnTo>
                  <a:lnTo>
                    <a:pt x="1984443" y="149018"/>
                  </a:lnTo>
                  <a:lnTo>
                    <a:pt x="2016585" y="181160"/>
                  </a:lnTo>
                  <a:lnTo>
                    <a:pt x="2046061" y="215801"/>
                  </a:lnTo>
                  <a:lnTo>
                    <a:pt x="2072700" y="252771"/>
                  </a:lnTo>
                  <a:lnTo>
                    <a:pt x="2096336" y="291901"/>
                  </a:lnTo>
                  <a:lnTo>
                    <a:pt x="2116798" y="333024"/>
                  </a:lnTo>
                  <a:lnTo>
                    <a:pt x="2133918" y="375970"/>
                  </a:lnTo>
                  <a:lnTo>
                    <a:pt x="2147527" y="420570"/>
                  </a:lnTo>
                  <a:lnTo>
                    <a:pt x="2157457" y="466656"/>
                  </a:lnTo>
                  <a:lnTo>
                    <a:pt x="2163539" y="514059"/>
                  </a:lnTo>
                  <a:lnTo>
                    <a:pt x="2165604" y="562609"/>
                  </a:lnTo>
                  <a:lnTo>
                    <a:pt x="2163539" y="611141"/>
                  </a:lnTo>
                  <a:lnTo>
                    <a:pt x="2157457" y="658527"/>
                  </a:lnTo>
                  <a:lnTo>
                    <a:pt x="2147527" y="704598"/>
                  </a:lnTo>
                  <a:lnTo>
                    <a:pt x="2133918" y="749185"/>
                  </a:lnTo>
                  <a:lnTo>
                    <a:pt x="2116798" y="792119"/>
                  </a:lnTo>
                  <a:lnTo>
                    <a:pt x="2096336" y="833231"/>
                  </a:lnTo>
                  <a:lnTo>
                    <a:pt x="2072700" y="872353"/>
                  </a:lnTo>
                  <a:lnTo>
                    <a:pt x="2046061" y="909316"/>
                  </a:lnTo>
                  <a:lnTo>
                    <a:pt x="2016585" y="943950"/>
                  </a:lnTo>
                  <a:lnTo>
                    <a:pt x="1984443" y="976088"/>
                  </a:lnTo>
                  <a:lnTo>
                    <a:pt x="1949802" y="1005559"/>
                  </a:lnTo>
                  <a:lnTo>
                    <a:pt x="1912832" y="1032196"/>
                  </a:lnTo>
                  <a:lnTo>
                    <a:pt x="1873702" y="1055829"/>
                  </a:lnTo>
                  <a:lnTo>
                    <a:pt x="1832579" y="1076289"/>
                  </a:lnTo>
                  <a:lnTo>
                    <a:pt x="1789633" y="1093408"/>
                  </a:lnTo>
                  <a:lnTo>
                    <a:pt x="1745033" y="1107017"/>
                  </a:lnTo>
                  <a:lnTo>
                    <a:pt x="1698947" y="1116946"/>
                  </a:lnTo>
                  <a:lnTo>
                    <a:pt x="1651544" y="1123028"/>
                  </a:lnTo>
                  <a:lnTo>
                    <a:pt x="1602994" y="1125092"/>
                  </a:lnTo>
                  <a:lnTo>
                    <a:pt x="365759" y="1125092"/>
                  </a:lnTo>
                  <a:lnTo>
                    <a:pt x="365759" y="1296923"/>
                  </a:lnTo>
                  <a:lnTo>
                    <a:pt x="0" y="1125092"/>
                  </a:lnTo>
                  <a:lnTo>
                    <a:pt x="365759" y="953388"/>
                  </a:lnTo>
                  <a:lnTo>
                    <a:pt x="365759" y="1125092"/>
                  </a:lnTo>
                  <a:lnTo>
                    <a:pt x="1602994" y="1125092"/>
                  </a:lnTo>
                  <a:lnTo>
                    <a:pt x="1651544" y="1123028"/>
                  </a:lnTo>
                  <a:lnTo>
                    <a:pt x="1698947" y="1116946"/>
                  </a:lnTo>
                  <a:lnTo>
                    <a:pt x="1745033" y="1107017"/>
                  </a:lnTo>
                  <a:lnTo>
                    <a:pt x="1789633" y="1093408"/>
                  </a:lnTo>
                  <a:lnTo>
                    <a:pt x="1832579" y="1076289"/>
                  </a:lnTo>
                  <a:lnTo>
                    <a:pt x="1873702" y="1055829"/>
                  </a:lnTo>
                  <a:lnTo>
                    <a:pt x="1912832" y="1032196"/>
                  </a:lnTo>
                  <a:lnTo>
                    <a:pt x="1949802" y="1005559"/>
                  </a:lnTo>
                  <a:lnTo>
                    <a:pt x="1984443" y="976088"/>
                  </a:lnTo>
                  <a:lnTo>
                    <a:pt x="2016585" y="943950"/>
                  </a:lnTo>
                  <a:lnTo>
                    <a:pt x="2046061" y="909316"/>
                  </a:lnTo>
                  <a:lnTo>
                    <a:pt x="2072700" y="872353"/>
                  </a:lnTo>
                  <a:lnTo>
                    <a:pt x="2096336" y="833231"/>
                  </a:lnTo>
                  <a:lnTo>
                    <a:pt x="2116798" y="792119"/>
                  </a:lnTo>
                  <a:lnTo>
                    <a:pt x="2133918" y="749185"/>
                  </a:lnTo>
                  <a:lnTo>
                    <a:pt x="2147527" y="704598"/>
                  </a:lnTo>
                  <a:lnTo>
                    <a:pt x="2157457" y="658527"/>
                  </a:lnTo>
                  <a:lnTo>
                    <a:pt x="2163539" y="611141"/>
                  </a:lnTo>
                  <a:lnTo>
                    <a:pt x="2165604" y="562609"/>
                  </a:lnTo>
                  <a:lnTo>
                    <a:pt x="2163539" y="514059"/>
                  </a:lnTo>
                  <a:lnTo>
                    <a:pt x="2157457" y="466656"/>
                  </a:lnTo>
                  <a:lnTo>
                    <a:pt x="2147527" y="420570"/>
                  </a:lnTo>
                  <a:lnTo>
                    <a:pt x="2133918" y="375970"/>
                  </a:lnTo>
                  <a:lnTo>
                    <a:pt x="2116798" y="333024"/>
                  </a:lnTo>
                  <a:lnTo>
                    <a:pt x="2096336" y="291901"/>
                  </a:lnTo>
                  <a:lnTo>
                    <a:pt x="2072700" y="252771"/>
                  </a:lnTo>
                  <a:lnTo>
                    <a:pt x="2046061" y="215801"/>
                  </a:lnTo>
                  <a:lnTo>
                    <a:pt x="2016585" y="181160"/>
                  </a:lnTo>
                  <a:lnTo>
                    <a:pt x="1984443" y="149018"/>
                  </a:lnTo>
                  <a:lnTo>
                    <a:pt x="1949802" y="119542"/>
                  </a:lnTo>
                  <a:lnTo>
                    <a:pt x="1912832" y="92903"/>
                  </a:lnTo>
                  <a:lnTo>
                    <a:pt x="1873702" y="69267"/>
                  </a:lnTo>
                  <a:lnTo>
                    <a:pt x="1832579" y="48805"/>
                  </a:lnTo>
                  <a:lnTo>
                    <a:pt x="1789633" y="31685"/>
                  </a:lnTo>
                  <a:lnTo>
                    <a:pt x="1745033" y="18076"/>
                  </a:lnTo>
                  <a:lnTo>
                    <a:pt x="1698947" y="8146"/>
                  </a:lnTo>
                  <a:lnTo>
                    <a:pt x="1651544" y="2064"/>
                  </a:lnTo>
                  <a:lnTo>
                    <a:pt x="1602994" y="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72272" y="3471671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1056512" y="0"/>
                  </a:moveTo>
                  <a:lnTo>
                    <a:pt x="963929" y="215519"/>
                  </a:lnTo>
                  <a:lnTo>
                    <a:pt x="1055877" y="215519"/>
                  </a:lnTo>
                  <a:lnTo>
                    <a:pt x="1055877" y="500633"/>
                  </a:lnTo>
                  <a:lnTo>
                    <a:pt x="1052854" y="549323"/>
                  </a:lnTo>
                  <a:lnTo>
                    <a:pt x="1044026" y="596206"/>
                  </a:lnTo>
                  <a:lnTo>
                    <a:pt x="1029757" y="640919"/>
                  </a:lnTo>
                  <a:lnTo>
                    <a:pt x="1010410" y="683099"/>
                  </a:lnTo>
                  <a:lnTo>
                    <a:pt x="986348" y="722382"/>
                  </a:lnTo>
                  <a:lnTo>
                    <a:pt x="957936" y="758405"/>
                  </a:lnTo>
                  <a:lnTo>
                    <a:pt x="925537" y="790804"/>
                  </a:lnTo>
                  <a:lnTo>
                    <a:pt x="889514" y="819216"/>
                  </a:lnTo>
                  <a:lnTo>
                    <a:pt x="850231" y="843278"/>
                  </a:lnTo>
                  <a:lnTo>
                    <a:pt x="808051" y="862625"/>
                  </a:lnTo>
                  <a:lnTo>
                    <a:pt x="763338" y="876894"/>
                  </a:lnTo>
                  <a:lnTo>
                    <a:pt x="716455" y="885722"/>
                  </a:lnTo>
                  <a:lnTo>
                    <a:pt x="667766" y="888745"/>
                  </a:lnTo>
                  <a:lnTo>
                    <a:pt x="389381" y="888745"/>
                  </a:lnTo>
                  <a:lnTo>
                    <a:pt x="340692" y="885722"/>
                  </a:lnTo>
                  <a:lnTo>
                    <a:pt x="293809" y="876894"/>
                  </a:lnTo>
                  <a:lnTo>
                    <a:pt x="249096" y="862625"/>
                  </a:lnTo>
                  <a:lnTo>
                    <a:pt x="206916" y="843278"/>
                  </a:lnTo>
                  <a:lnTo>
                    <a:pt x="167633" y="819216"/>
                  </a:lnTo>
                  <a:lnTo>
                    <a:pt x="131610" y="790804"/>
                  </a:lnTo>
                  <a:lnTo>
                    <a:pt x="99211" y="758405"/>
                  </a:lnTo>
                  <a:lnTo>
                    <a:pt x="70799" y="722382"/>
                  </a:lnTo>
                  <a:lnTo>
                    <a:pt x="46737" y="683099"/>
                  </a:lnTo>
                  <a:lnTo>
                    <a:pt x="27390" y="640919"/>
                  </a:lnTo>
                  <a:lnTo>
                    <a:pt x="13121" y="596206"/>
                  </a:lnTo>
                  <a:lnTo>
                    <a:pt x="4293" y="549323"/>
                  </a:lnTo>
                  <a:lnTo>
                    <a:pt x="1270" y="500633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00633"/>
                  </a:lnTo>
                  <a:lnTo>
                    <a:pt x="3034" y="549469"/>
                  </a:lnTo>
                  <a:lnTo>
                    <a:pt x="11894" y="596497"/>
                  </a:lnTo>
                  <a:lnTo>
                    <a:pt x="26214" y="641351"/>
                  </a:lnTo>
                  <a:lnTo>
                    <a:pt x="45629" y="683667"/>
                  </a:lnTo>
                  <a:lnTo>
                    <a:pt x="69774" y="723079"/>
                  </a:lnTo>
                  <a:lnTo>
                    <a:pt x="98284" y="759222"/>
                  </a:lnTo>
                  <a:lnTo>
                    <a:pt x="130793" y="791731"/>
                  </a:lnTo>
                  <a:lnTo>
                    <a:pt x="166936" y="820241"/>
                  </a:lnTo>
                  <a:lnTo>
                    <a:pt x="206348" y="844386"/>
                  </a:lnTo>
                  <a:lnTo>
                    <a:pt x="248664" y="863801"/>
                  </a:lnTo>
                  <a:lnTo>
                    <a:pt x="293518" y="878121"/>
                  </a:lnTo>
                  <a:lnTo>
                    <a:pt x="340546" y="886981"/>
                  </a:lnTo>
                  <a:lnTo>
                    <a:pt x="389381" y="890015"/>
                  </a:lnTo>
                  <a:lnTo>
                    <a:pt x="667766" y="890015"/>
                  </a:lnTo>
                  <a:lnTo>
                    <a:pt x="716626" y="886981"/>
                  </a:lnTo>
                  <a:lnTo>
                    <a:pt x="763671" y="878121"/>
                  </a:lnTo>
                  <a:lnTo>
                    <a:pt x="808535" y="863801"/>
                  </a:lnTo>
                  <a:lnTo>
                    <a:pt x="850855" y="844386"/>
                  </a:lnTo>
                  <a:lnTo>
                    <a:pt x="890266" y="820241"/>
                  </a:lnTo>
                  <a:lnTo>
                    <a:pt x="926405" y="791731"/>
                  </a:lnTo>
                  <a:lnTo>
                    <a:pt x="958907" y="759222"/>
                  </a:lnTo>
                  <a:lnTo>
                    <a:pt x="987407" y="723079"/>
                  </a:lnTo>
                  <a:lnTo>
                    <a:pt x="1011543" y="683667"/>
                  </a:lnTo>
                  <a:lnTo>
                    <a:pt x="1030949" y="641351"/>
                  </a:lnTo>
                  <a:lnTo>
                    <a:pt x="1045261" y="596497"/>
                  </a:lnTo>
                  <a:lnTo>
                    <a:pt x="1054115" y="549469"/>
                  </a:lnTo>
                  <a:lnTo>
                    <a:pt x="1057148" y="500633"/>
                  </a:lnTo>
                  <a:lnTo>
                    <a:pt x="1057148" y="215519"/>
                  </a:lnTo>
                  <a:lnTo>
                    <a:pt x="1149096" y="215519"/>
                  </a:lnTo>
                  <a:lnTo>
                    <a:pt x="10565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72272" y="3471671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0" y="0"/>
                  </a:moveTo>
                  <a:lnTo>
                    <a:pt x="0" y="500633"/>
                  </a:lnTo>
                  <a:lnTo>
                    <a:pt x="3034" y="549469"/>
                  </a:lnTo>
                  <a:lnTo>
                    <a:pt x="11894" y="596497"/>
                  </a:lnTo>
                  <a:lnTo>
                    <a:pt x="26214" y="641351"/>
                  </a:lnTo>
                  <a:lnTo>
                    <a:pt x="45629" y="683667"/>
                  </a:lnTo>
                  <a:lnTo>
                    <a:pt x="69774" y="723079"/>
                  </a:lnTo>
                  <a:lnTo>
                    <a:pt x="98284" y="759222"/>
                  </a:lnTo>
                  <a:lnTo>
                    <a:pt x="130793" y="791731"/>
                  </a:lnTo>
                  <a:lnTo>
                    <a:pt x="166936" y="820241"/>
                  </a:lnTo>
                  <a:lnTo>
                    <a:pt x="206348" y="844386"/>
                  </a:lnTo>
                  <a:lnTo>
                    <a:pt x="248664" y="863801"/>
                  </a:lnTo>
                  <a:lnTo>
                    <a:pt x="293518" y="878121"/>
                  </a:lnTo>
                  <a:lnTo>
                    <a:pt x="340546" y="886981"/>
                  </a:lnTo>
                  <a:lnTo>
                    <a:pt x="389381" y="890015"/>
                  </a:lnTo>
                  <a:lnTo>
                    <a:pt x="667766" y="890015"/>
                  </a:lnTo>
                  <a:lnTo>
                    <a:pt x="716626" y="886981"/>
                  </a:lnTo>
                  <a:lnTo>
                    <a:pt x="763671" y="878121"/>
                  </a:lnTo>
                  <a:lnTo>
                    <a:pt x="808535" y="863801"/>
                  </a:lnTo>
                  <a:lnTo>
                    <a:pt x="850855" y="844386"/>
                  </a:lnTo>
                  <a:lnTo>
                    <a:pt x="890266" y="820241"/>
                  </a:lnTo>
                  <a:lnTo>
                    <a:pt x="926405" y="791731"/>
                  </a:lnTo>
                  <a:lnTo>
                    <a:pt x="958907" y="759222"/>
                  </a:lnTo>
                  <a:lnTo>
                    <a:pt x="987407" y="723079"/>
                  </a:lnTo>
                  <a:lnTo>
                    <a:pt x="1011543" y="683667"/>
                  </a:lnTo>
                  <a:lnTo>
                    <a:pt x="1030949" y="641351"/>
                  </a:lnTo>
                  <a:lnTo>
                    <a:pt x="1045261" y="596497"/>
                  </a:lnTo>
                  <a:lnTo>
                    <a:pt x="1054115" y="549469"/>
                  </a:lnTo>
                  <a:lnTo>
                    <a:pt x="1057148" y="500633"/>
                  </a:lnTo>
                  <a:lnTo>
                    <a:pt x="1057148" y="215519"/>
                  </a:lnTo>
                  <a:lnTo>
                    <a:pt x="1149096" y="215519"/>
                  </a:lnTo>
                  <a:lnTo>
                    <a:pt x="1056512" y="0"/>
                  </a:lnTo>
                  <a:lnTo>
                    <a:pt x="963929" y="215519"/>
                  </a:lnTo>
                  <a:lnTo>
                    <a:pt x="1055877" y="215519"/>
                  </a:lnTo>
                  <a:lnTo>
                    <a:pt x="1055877" y="500633"/>
                  </a:lnTo>
                  <a:lnTo>
                    <a:pt x="1052854" y="549323"/>
                  </a:lnTo>
                  <a:lnTo>
                    <a:pt x="1044026" y="596206"/>
                  </a:lnTo>
                  <a:lnTo>
                    <a:pt x="1029757" y="640919"/>
                  </a:lnTo>
                  <a:lnTo>
                    <a:pt x="1010410" y="683099"/>
                  </a:lnTo>
                  <a:lnTo>
                    <a:pt x="986348" y="722382"/>
                  </a:lnTo>
                  <a:lnTo>
                    <a:pt x="957936" y="758405"/>
                  </a:lnTo>
                  <a:lnTo>
                    <a:pt x="925537" y="790804"/>
                  </a:lnTo>
                  <a:lnTo>
                    <a:pt x="889514" y="819216"/>
                  </a:lnTo>
                  <a:lnTo>
                    <a:pt x="850231" y="843278"/>
                  </a:lnTo>
                  <a:lnTo>
                    <a:pt x="808051" y="862625"/>
                  </a:lnTo>
                  <a:lnTo>
                    <a:pt x="763338" y="876894"/>
                  </a:lnTo>
                  <a:lnTo>
                    <a:pt x="716455" y="885722"/>
                  </a:lnTo>
                  <a:lnTo>
                    <a:pt x="667766" y="888745"/>
                  </a:lnTo>
                  <a:lnTo>
                    <a:pt x="389381" y="888745"/>
                  </a:lnTo>
                  <a:lnTo>
                    <a:pt x="340692" y="885722"/>
                  </a:lnTo>
                  <a:lnTo>
                    <a:pt x="293809" y="876894"/>
                  </a:lnTo>
                  <a:lnTo>
                    <a:pt x="249096" y="862625"/>
                  </a:lnTo>
                  <a:lnTo>
                    <a:pt x="206916" y="843278"/>
                  </a:lnTo>
                  <a:lnTo>
                    <a:pt x="167633" y="819216"/>
                  </a:lnTo>
                  <a:lnTo>
                    <a:pt x="131610" y="790804"/>
                  </a:lnTo>
                  <a:lnTo>
                    <a:pt x="99211" y="758405"/>
                  </a:lnTo>
                  <a:lnTo>
                    <a:pt x="70799" y="722382"/>
                  </a:lnTo>
                  <a:lnTo>
                    <a:pt x="46737" y="683099"/>
                  </a:lnTo>
                  <a:lnTo>
                    <a:pt x="27390" y="640919"/>
                  </a:lnTo>
                  <a:lnTo>
                    <a:pt x="13121" y="596206"/>
                  </a:lnTo>
                  <a:lnTo>
                    <a:pt x="4293" y="549323"/>
                  </a:lnTo>
                  <a:lnTo>
                    <a:pt x="1270" y="500633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50480" y="4823459"/>
              <a:ext cx="779145" cy="370840"/>
            </a:xfrm>
            <a:custGeom>
              <a:avLst/>
              <a:gdLst/>
              <a:ahLst/>
              <a:cxnLst/>
              <a:rect l="l" t="t" r="r" b="b"/>
              <a:pathLst>
                <a:path w="779145" h="370839">
                  <a:moveTo>
                    <a:pt x="534289" y="0"/>
                  </a:moveTo>
                  <a:lnTo>
                    <a:pt x="162051" y="0"/>
                  </a:lnTo>
                  <a:lnTo>
                    <a:pt x="118959" y="5786"/>
                  </a:lnTo>
                  <a:lnTo>
                    <a:pt x="80245" y="22116"/>
                  </a:lnTo>
                  <a:lnTo>
                    <a:pt x="47450" y="47450"/>
                  </a:lnTo>
                  <a:lnTo>
                    <a:pt x="22116" y="80245"/>
                  </a:lnTo>
                  <a:lnTo>
                    <a:pt x="5786" y="118959"/>
                  </a:lnTo>
                  <a:lnTo>
                    <a:pt x="0" y="162051"/>
                  </a:lnTo>
                  <a:lnTo>
                    <a:pt x="0" y="370331"/>
                  </a:lnTo>
                  <a:lnTo>
                    <a:pt x="20193" y="370331"/>
                  </a:lnTo>
                  <a:lnTo>
                    <a:pt x="20193" y="162051"/>
                  </a:lnTo>
                  <a:lnTo>
                    <a:pt x="27423" y="117208"/>
                  </a:lnTo>
                  <a:lnTo>
                    <a:pt x="47559" y="78266"/>
                  </a:lnTo>
                  <a:lnTo>
                    <a:pt x="78266" y="47559"/>
                  </a:lnTo>
                  <a:lnTo>
                    <a:pt x="117208" y="27423"/>
                  </a:lnTo>
                  <a:lnTo>
                    <a:pt x="162051" y="20192"/>
                  </a:lnTo>
                  <a:lnTo>
                    <a:pt x="534289" y="20192"/>
                  </a:lnTo>
                  <a:lnTo>
                    <a:pt x="579118" y="27423"/>
                  </a:lnTo>
                  <a:lnTo>
                    <a:pt x="618029" y="47559"/>
                  </a:lnTo>
                  <a:lnTo>
                    <a:pt x="648698" y="78266"/>
                  </a:lnTo>
                  <a:lnTo>
                    <a:pt x="668803" y="117208"/>
                  </a:lnTo>
                  <a:lnTo>
                    <a:pt x="676021" y="162051"/>
                  </a:lnTo>
                  <a:lnTo>
                    <a:pt x="676021" y="265938"/>
                  </a:lnTo>
                  <a:lnTo>
                    <a:pt x="593598" y="265938"/>
                  </a:lnTo>
                  <a:lnTo>
                    <a:pt x="686180" y="370331"/>
                  </a:lnTo>
                  <a:lnTo>
                    <a:pt x="778764" y="265938"/>
                  </a:lnTo>
                  <a:lnTo>
                    <a:pt x="696341" y="265938"/>
                  </a:lnTo>
                  <a:lnTo>
                    <a:pt x="696341" y="162051"/>
                  </a:lnTo>
                  <a:lnTo>
                    <a:pt x="690546" y="118959"/>
                  </a:lnTo>
                  <a:lnTo>
                    <a:pt x="674195" y="80245"/>
                  </a:lnTo>
                  <a:lnTo>
                    <a:pt x="648843" y="47450"/>
                  </a:lnTo>
                  <a:lnTo>
                    <a:pt x="616039" y="22116"/>
                  </a:lnTo>
                  <a:lnTo>
                    <a:pt x="577337" y="5786"/>
                  </a:lnTo>
                  <a:lnTo>
                    <a:pt x="53428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50480" y="4823459"/>
              <a:ext cx="779145" cy="370840"/>
            </a:xfrm>
            <a:custGeom>
              <a:avLst/>
              <a:gdLst/>
              <a:ahLst/>
              <a:cxnLst/>
              <a:rect l="l" t="t" r="r" b="b"/>
              <a:pathLst>
                <a:path w="779145" h="370839">
                  <a:moveTo>
                    <a:pt x="0" y="370331"/>
                  </a:moveTo>
                  <a:lnTo>
                    <a:pt x="0" y="162051"/>
                  </a:lnTo>
                  <a:lnTo>
                    <a:pt x="5786" y="118959"/>
                  </a:lnTo>
                  <a:lnTo>
                    <a:pt x="22116" y="80245"/>
                  </a:lnTo>
                  <a:lnTo>
                    <a:pt x="47450" y="47450"/>
                  </a:lnTo>
                  <a:lnTo>
                    <a:pt x="80245" y="22116"/>
                  </a:lnTo>
                  <a:lnTo>
                    <a:pt x="118959" y="5786"/>
                  </a:lnTo>
                  <a:lnTo>
                    <a:pt x="162051" y="0"/>
                  </a:lnTo>
                  <a:lnTo>
                    <a:pt x="534289" y="0"/>
                  </a:lnTo>
                  <a:lnTo>
                    <a:pt x="577337" y="5786"/>
                  </a:lnTo>
                  <a:lnTo>
                    <a:pt x="616039" y="22116"/>
                  </a:lnTo>
                  <a:lnTo>
                    <a:pt x="648843" y="47450"/>
                  </a:lnTo>
                  <a:lnTo>
                    <a:pt x="674195" y="80245"/>
                  </a:lnTo>
                  <a:lnTo>
                    <a:pt x="690546" y="118959"/>
                  </a:lnTo>
                  <a:lnTo>
                    <a:pt x="696341" y="162051"/>
                  </a:lnTo>
                  <a:lnTo>
                    <a:pt x="696341" y="265938"/>
                  </a:lnTo>
                  <a:lnTo>
                    <a:pt x="778764" y="265938"/>
                  </a:lnTo>
                  <a:lnTo>
                    <a:pt x="686180" y="370331"/>
                  </a:lnTo>
                  <a:lnTo>
                    <a:pt x="593598" y="265938"/>
                  </a:lnTo>
                  <a:lnTo>
                    <a:pt x="676021" y="265938"/>
                  </a:lnTo>
                  <a:lnTo>
                    <a:pt x="676021" y="162051"/>
                  </a:lnTo>
                  <a:lnTo>
                    <a:pt x="668803" y="117208"/>
                  </a:lnTo>
                  <a:lnTo>
                    <a:pt x="648698" y="78266"/>
                  </a:lnTo>
                  <a:lnTo>
                    <a:pt x="618029" y="47559"/>
                  </a:lnTo>
                  <a:lnTo>
                    <a:pt x="579118" y="27423"/>
                  </a:lnTo>
                  <a:lnTo>
                    <a:pt x="534289" y="20192"/>
                  </a:lnTo>
                  <a:lnTo>
                    <a:pt x="162051" y="20192"/>
                  </a:lnTo>
                  <a:lnTo>
                    <a:pt x="117208" y="27423"/>
                  </a:lnTo>
                  <a:lnTo>
                    <a:pt x="78266" y="47559"/>
                  </a:lnTo>
                  <a:lnTo>
                    <a:pt x="47559" y="78266"/>
                  </a:lnTo>
                  <a:lnTo>
                    <a:pt x="27423" y="117208"/>
                  </a:lnTo>
                  <a:lnTo>
                    <a:pt x="20193" y="162051"/>
                  </a:lnTo>
                  <a:lnTo>
                    <a:pt x="20193" y="370331"/>
                  </a:lnTo>
                  <a:lnTo>
                    <a:pt x="0" y="370331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>
            <a:hlinkClick r:id="rId11"/>
          </p:cNvPr>
          <p:cNvSpPr txBox="1"/>
          <p:nvPr/>
        </p:nvSpPr>
        <p:spPr>
          <a:xfrm>
            <a:off x="918768" y="6060033"/>
            <a:ext cx="289123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u="heavy" spc="-5" dirty="0" err="1" smtClean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2"/>
              </a:rPr>
              <a:t>GitHub</a:t>
            </a:r>
            <a:r>
              <a:rPr sz="1600" u="heavy" spc="-5" dirty="0" smtClean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2"/>
              </a:rPr>
              <a:t> URL to</a:t>
            </a:r>
            <a:r>
              <a:rPr sz="1600" u="heavy" spc="-45" dirty="0" smtClean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2"/>
              </a:rPr>
              <a:t> </a:t>
            </a:r>
            <a:r>
              <a:rPr sz="1600" u="heavy" spc="-5" dirty="0" smtClean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rlito"/>
                <a:cs typeface="Carlito"/>
                <a:hlinkClick r:id="rId12"/>
              </a:rPr>
              <a:t>Notebook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rlito"/>
                <a:cs typeface="Carlito"/>
              </a:rPr>
              <a:t>9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3217</Words>
  <Application>Microsoft Office PowerPoint</Application>
  <PresentationFormat>Custom</PresentationFormat>
  <Paragraphs>508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Outline</vt:lpstr>
      <vt:lpstr>Executive Summary</vt:lpstr>
      <vt:lpstr>Introduction</vt:lpstr>
      <vt:lpstr>Methodology</vt:lpstr>
      <vt:lpstr>Methodology</vt:lpstr>
      <vt:lpstr>Methodology</vt:lpstr>
      <vt:lpstr>Data collection – SpaceX API</vt:lpstr>
      <vt:lpstr>1 .Getting Response from HTML</vt:lpstr>
      <vt:lpstr>Data Wrangling</vt:lpstr>
      <vt:lpstr>EDA with Data Visualization</vt:lpstr>
      <vt:lpstr>EDA with SQL</vt:lpstr>
      <vt:lpstr>Building an interactive map with Folium</vt:lpstr>
      <vt:lpstr>Built an interactive dashboard with Flask and Dash</vt:lpstr>
      <vt:lpstr>Predictive analysis (Classification)</vt:lpstr>
      <vt:lpstr>Results</vt:lpstr>
      <vt:lpstr>EDA with Visualization</vt:lpstr>
      <vt:lpstr>Flight Number vs.  Flight Site</vt:lpstr>
      <vt:lpstr>Payload Mass vs.  Launch Site</vt:lpstr>
      <vt:lpstr>PowerPoint Presentation</vt:lpstr>
      <vt:lpstr>Flight Number vs.  Orbit type</vt:lpstr>
      <vt:lpstr>Payload vs. Orbit  type</vt:lpstr>
      <vt:lpstr>Launch success  yearly trend</vt:lpstr>
      <vt:lpstr>EDA WITH</vt:lpstr>
      <vt:lpstr>Unique Launch Sites</vt:lpstr>
      <vt:lpstr>Launch site names begin with `CCA`</vt:lpstr>
      <vt:lpstr>Total Payload Mass by Customer NASA (CRS)</vt:lpstr>
      <vt:lpstr>Average Payload Mass carried by booster version F9  v1.1</vt:lpstr>
      <vt:lpstr>The date where the successful landing outcome in  drone ship was achieved</vt:lpstr>
      <vt:lpstr>Successful drone ship landing with payload between  4000 and 6000</vt:lpstr>
      <vt:lpstr>Total Number of Successful and Failure Mission  Outcomes</vt:lpstr>
      <vt:lpstr>Boosters carried maximum payload</vt:lpstr>
      <vt:lpstr>2017 Launch Records</vt:lpstr>
      <vt:lpstr>Rank success count between 2010-06-04 and  2017-03-20</vt:lpstr>
      <vt:lpstr>Interactive map with Folium</vt:lpstr>
      <vt:lpstr>All launch sites global map markers</vt:lpstr>
      <vt:lpstr>Colour Labelled Markers</vt:lpstr>
      <vt:lpstr>Working out Launch Sites distance to landmarks to find trends  with Haversine formula using CCAFS-SLC-40 as a reference</vt:lpstr>
      <vt:lpstr>Dashboard with Plotly Dash</vt:lpstr>
      <vt:lpstr>DASHBOARD – Pie chart showing the success percentage  achieved by each launch site</vt:lpstr>
      <vt:lpstr>DASHBOARD – Pie chart for the launch site with highest  launch success ratio</vt:lpstr>
      <vt:lpstr>DASHBOARD – Payload vs. Launch Outcome scatter plot for all  sites, with different payload selected in the range slider</vt:lpstr>
      <vt:lpstr>Predictive analysis  (Classification)</vt:lpstr>
      <vt:lpstr>Classification Accuracy  using training data</vt:lpstr>
      <vt:lpstr>Confusion Matrix  for the Tree</vt:lpstr>
      <vt:lpstr>Conclusion</vt:lpstr>
      <vt:lpstr>PowerPoint Presentation</vt:lpstr>
      <vt:lpstr>ADGGoogleMaps Module</vt:lpstr>
      <vt:lpstr>Haversine formula</vt:lpstr>
      <vt:lpstr>ADGSQLSERVER</vt:lpstr>
      <vt:lpstr>Python Anywhere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Ashlin Darius Govindasamy</dc:creator>
  <cp:lastModifiedBy>Asif</cp:lastModifiedBy>
  <cp:revision>15</cp:revision>
  <dcterms:created xsi:type="dcterms:W3CDTF">2021-11-13T14:06:12Z</dcterms:created>
  <dcterms:modified xsi:type="dcterms:W3CDTF">2021-11-14T11:52:45Z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2021-11-13T00:00:00Z</vt:filetime>
  </property>
</Properties>
</file>